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8" r:id="rId2"/>
    <p:sldId id="294" r:id="rId3"/>
    <p:sldId id="289" r:id="rId4"/>
    <p:sldId id="290" r:id="rId5"/>
    <p:sldId id="302" r:id="rId6"/>
    <p:sldId id="291" r:id="rId7"/>
    <p:sldId id="292" r:id="rId8"/>
    <p:sldId id="293" r:id="rId9"/>
    <p:sldId id="301" r:id="rId10"/>
    <p:sldId id="295" r:id="rId11"/>
    <p:sldId id="270" r:id="rId12"/>
    <p:sldId id="271" r:id="rId13"/>
    <p:sldId id="296" r:id="rId14"/>
    <p:sldId id="297" r:id="rId15"/>
    <p:sldId id="298" r:id="rId16"/>
    <p:sldId id="30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51F"/>
    <a:srgbClr val="83639D"/>
    <a:srgbClr val="B17ED8"/>
    <a:srgbClr val="004293"/>
    <a:srgbClr val="FF007A"/>
    <a:srgbClr val="990A1E"/>
    <a:srgbClr val="0016E4"/>
    <a:srgbClr val="FF00FF"/>
    <a:srgbClr val="000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85261"/>
  </p:normalViewPr>
  <p:slideViewPr>
    <p:cSldViewPr snapToGrid="0">
      <p:cViewPr>
        <p:scale>
          <a:sx n="91" d="100"/>
          <a:sy n="91" d="100"/>
        </p:scale>
        <p:origin x="4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02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FE926-70F9-490E-9DE8-EF1D27FB5603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EEAFA-8F8B-4796-8491-85DAC0F7A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619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74B49-507D-48FA-86F8-029383FEF81B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C89C4-5DDE-4610-A2EC-3C87D035C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78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Today we present the papers accepted by ACMMM2024:</a:t>
            </a:r>
            <a:r>
              <a:rPr kumimoji="1" lang="zh-CN" altLang="en-US" dirty="0"/>
              <a:t> </a:t>
            </a:r>
            <a:r>
              <a:rPr lang="en-US" altLang="zh-CN" dirty="0"/>
              <a:t>PC2: Pseudo-Classification Based Pseudo-Captioning for</a:t>
            </a:r>
          </a:p>
          <a:p>
            <a:r>
              <a:rPr lang="en-US" altLang="zh-CN" dirty="0"/>
              <a:t>Noisy Correspondence Learning in Cross-Modal Retrieval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846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1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Our experiments on artificially simulated datasets and </a:t>
            </a:r>
            <a:r>
              <a:rPr kumimoji="1" lang="en-US" altLang="zh-CN" dirty="0" err="1"/>
              <a:t>NoW</a:t>
            </a:r>
            <a:r>
              <a:rPr kumimoji="1" lang="en-US" altLang="zh-CN" dirty="0"/>
              <a:t> demonstrate the superiority of our method.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72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you for watching. We have provided links and QR codes for all resources related to the paper.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394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mainly focus on the cross-modal retrieval task, which can be defined as retrieving the corresponding text and image using an image or text as a query, respectively.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362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914160"/>
            <a:r>
              <a:rPr lang="en-US" altLang="zh-CN" b="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Current cross-modal retrieval models rely on</a:t>
            </a:r>
            <a:r>
              <a:rPr lang="zh-CN" altLang="en-US" b="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training on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precisely matched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data pairs, and </a:t>
            </a:r>
            <a:r>
              <a:rPr lang="en-US" altLang="zh-CN" sz="12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Manually annotating images and text is time-consuming and laborious, </a:t>
            </a:r>
          </a:p>
          <a:p>
            <a:pPr algn="l" defTabSz="914160"/>
            <a:r>
              <a:rPr lang="en-US" altLang="zh-CN" sz="12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while automatically collected data has </a:t>
            </a:r>
            <a:r>
              <a:rPr lang="en-US" altLang="zh-CN" sz="1200" b="1" dirty="0">
                <a:solidFill>
                  <a:srgbClr val="FF007A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noisy </a:t>
            </a:r>
            <a:r>
              <a:rPr lang="en-US" altLang="zh-CN" sz="1200" b="1" dirty="0" err="1">
                <a:solidFill>
                  <a:srgbClr val="FF007A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correspondence.This</a:t>
            </a:r>
            <a:r>
              <a:rPr lang="en-US" altLang="zh-CN" sz="1200" b="1" dirty="0">
                <a:solidFill>
                  <a:srgbClr val="FF007A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refers to the semantic mismatch between the image and the caption. Thus, we need to train 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96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In this paper we have a dataset contribution. Specifically, since</a:t>
            </a:r>
            <a:r>
              <a:rPr kumimoji="1" lang="zh-CN" altLang="en-US" dirty="0"/>
              <a:t> 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NCL research was mainly based on </a:t>
            </a:r>
            <a:r>
              <a:rPr lang="en-US" altLang="zh-CN" sz="12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artificially simulated datasets 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evaluation </a:t>
            </a:r>
            <a:r>
              <a:rPr lang="zh-CN" alt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an NCL dataset collected in a </a:t>
            </a:r>
            <a:r>
              <a:rPr lang="en-US" altLang="zh-CN" sz="12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industry environment</a:t>
            </a:r>
            <a:r>
              <a:rPr lang="zh-CN" altLang="en-US" sz="12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12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sz="12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2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lang="zh-CN" altLang="en-US" sz="12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en-US" altLang="zh-CN" sz="12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200" dirty="0">
              <a:solidFill>
                <a:srgbClr val="FF00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dataset contains </a:t>
            </a:r>
            <a:r>
              <a:rPr lang="en-US" altLang="zh-CN" sz="1200" b="1" dirty="0">
                <a:solidFill>
                  <a:srgbClr val="FF007A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100,000 [webpage screenshot (image)-meta description (text)]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pairs extracted directly from the web page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920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are some examples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193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image part is obtained by taking </a:t>
            </a:r>
            <a:r>
              <a:rPr lang="en-US" altLang="zh-CN" sz="1200" b="1" dirty="0">
                <a:solidFill>
                  <a:srgbClr val="FF007A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screenshots</a:t>
            </a: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and The text part is directly derived from the meta description field in the </a:t>
            </a:r>
            <a:r>
              <a:rPr lang="en-US" altLang="zh-CN" sz="1200" b="1" dirty="0">
                <a:solidFill>
                  <a:srgbClr val="FF007A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HTML source code. 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noise ratio of </a:t>
            </a:r>
            <a:r>
              <a:rPr lang="en-US" altLang="zh-CN" sz="1200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NoW</a:t>
            </a:r>
            <a:r>
              <a:rPr lang="en-US" altLang="zh-CN" sz="12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is close to </a:t>
            </a:r>
            <a:r>
              <a:rPr lang="en-US" altLang="zh-CN" sz="1200" b="1" dirty="0">
                <a:solidFill>
                  <a:srgbClr val="FF007A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70%</a:t>
            </a:r>
            <a:endParaRPr lang="zh-CN" altLang="en-US" dirty="0">
              <a:solidFill>
                <a:srgbClr val="FF007A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20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NCL solutions mostly adopt the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margin based triplet ranking loss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mitigate the negative impact of mismatched data on the training process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fail to directly provide beneficial supervision signals for false positive data pairs, but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weaken the negative effects of false supervision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21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though these methods strive to resist noise interference, their training process is still significantly affected by noisy data, resulting in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drastic fluctuations in the loss curve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47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Pseudo-Classification Based Pseudo-Captioning</a:t>
            </a:r>
          </a:p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provide effective supervision for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noisy data in cross-modal retrieval model training</a:t>
            </a:r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C89C4-5DDE-4610-A2EC-3C87D035CB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70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/结尾"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100000">
              <a:srgbClr val="168FFF"/>
            </a:gs>
            <a:gs pos="100000">
              <a:srgbClr val="16A7FF"/>
            </a:gs>
          </a:gsLst>
          <a:lin ang="19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像" descr="图像"/>
          <p:cNvPicPr>
            <a:picLocks/>
          </p:cNvPicPr>
          <p:nvPr userDrawn="1"/>
        </p:nvPicPr>
        <p:blipFill>
          <a:blip r:embed="rId2">
            <a:alphaModFix amt="80126"/>
          </a:blip>
          <a:stretch>
            <a:fillRect/>
          </a:stretch>
        </p:blipFill>
        <p:spPr>
          <a:xfrm>
            <a:off x="2470923" y="0"/>
            <a:ext cx="6858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429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论文首页+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457194" y="5988693"/>
            <a:ext cx="11277612" cy="50418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zh-CN" altLang="en-US" sz="1200" b="1" kern="1200" dirty="0" smtClean="0">
                <a:solidFill>
                  <a:schemeClr val="tx1"/>
                </a:solidFill>
                <a:latin typeface="Century" panose="02040604050505020304" pitchFamily="18" charset="0"/>
                <a:ea typeface="Century" panose="020406040505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3200400" cy="13350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0" y="1447800"/>
            <a:ext cx="12192000" cy="1196975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20"/>
          </p:nvPr>
        </p:nvSpPr>
        <p:spPr>
          <a:xfrm>
            <a:off x="3200394" y="0"/>
            <a:ext cx="8991606" cy="13350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47697" y="2245995"/>
            <a:ext cx="10896606" cy="595312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2800" b="1" kern="1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290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论文首页+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3200400" cy="13350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0" y="2084744"/>
            <a:ext cx="12192000" cy="1076571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20"/>
          </p:nvPr>
        </p:nvSpPr>
        <p:spPr>
          <a:xfrm>
            <a:off x="3200394" y="0"/>
            <a:ext cx="8991606" cy="13350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id="{00CEAEB7-D5D6-664F-89F5-E6DF5653E4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3175149"/>
            <a:ext cx="1219200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2000" b="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BACFBF46-7296-074F-F26A-5962437AFC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3556531"/>
            <a:ext cx="1219200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1800" b="0" i="1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36F115A9-BDC1-908B-F90C-29C2DF2195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4671313"/>
            <a:ext cx="12192000" cy="1821562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2000" b="0" kern="12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457194" y="6647447"/>
            <a:ext cx="27432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030A0"/>
                </a:solidFill>
                <a:latin typeface="Engravers MT" panose="02090707080505020304" pitchFamily="18" charset="0"/>
              </a:defRPr>
            </a:lvl1pPr>
          </a:lstStyle>
          <a:p>
            <a:fld id="{FCB57C9B-1AB3-41D2-9156-FD93C118F9FA}" type="datetimeFigureOut">
              <a:rPr lang="zh-CN" altLang="en-US" smtClean="0"/>
              <a:pPr/>
              <a:t>2024/9/9</a:t>
            </a:fld>
            <a:endParaRPr lang="zh-CN" altLang="en-US" dirty="0"/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91606" y="6647447"/>
            <a:ext cx="27432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lang="zh-CN" altLang="en-US" sz="1200" kern="1200" smtClean="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</a:lstStyle>
          <a:p>
            <a:fld id="{BD7B7DEF-32A6-4726-9A7A-B5A8566717F7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18" name="日期占位符 3"/>
          <p:cNvSpPr txBox="1">
            <a:spLocks/>
          </p:cNvSpPr>
          <p:nvPr userDrawn="1"/>
        </p:nvSpPr>
        <p:spPr>
          <a:xfrm>
            <a:off x="457194" y="6647447"/>
            <a:ext cx="27432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57C9B-1AB3-41D2-9156-FD93C118F9FA}" type="datetimeFigureOut">
              <a:rPr lang="zh-CN" altLang="en-US" smtClean="0"/>
              <a:pPr/>
              <a:t>2024/9/9</a:t>
            </a:fld>
            <a:endParaRPr lang="zh-CN" altLang="en-US" dirty="0"/>
          </a:p>
        </p:txBody>
      </p:sp>
      <p:sp>
        <p:nvSpPr>
          <p:cNvPr id="20" name="灯片编号占位符 5"/>
          <p:cNvSpPr txBox="1">
            <a:spLocks/>
          </p:cNvSpPr>
          <p:nvPr userDrawn="1"/>
        </p:nvSpPr>
        <p:spPr>
          <a:xfrm>
            <a:off x="8991606" y="6647447"/>
            <a:ext cx="27432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lang="zh-CN" altLang="en-US" sz="1200" kern="1200" smtClean="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7B7DEF-32A6-4726-9A7A-B5A8566717F7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21" name="页脚占位符 4"/>
          <p:cNvSpPr txBox="1">
            <a:spLocks/>
          </p:cNvSpPr>
          <p:nvPr userDrawn="1"/>
        </p:nvSpPr>
        <p:spPr>
          <a:xfrm>
            <a:off x="4038600" y="6647447"/>
            <a:ext cx="41148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lang="en-US" altLang="zh-CN" sz="1200" kern="1200" dirty="0" smtClean="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YUE DUAN</a:t>
            </a:r>
          </a:p>
        </p:txBody>
      </p:sp>
      <p:sp>
        <p:nvSpPr>
          <p:cNvPr id="22" name="页脚占位符 4"/>
          <p:cNvSpPr txBox="1">
            <a:spLocks/>
          </p:cNvSpPr>
          <p:nvPr userDrawn="1"/>
        </p:nvSpPr>
        <p:spPr>
          <a:xfrm>
            <a:off x="4038600" y="6647446"/>
            <a:ext cx="41148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lang="en-US" altLang="zh-CN" sz="1200" kern="1200" dirty="0" smtClean="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YUE DUAN</a:t>
            </a:r>
          </a:p>
        </p:txBody>
      </p:sp>
    </p:spTree>
    <p:extLst>
      <p:ext uri="{BB962C8B-B14F-4D97-AF65-F5344CB8AC3E}">
        <p14:creationId xmlns:p14="http://schemas.microsoft.com/office/powerpoint/2010/main" val="53141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3">
            <a:extLst>
              <a:ext uri="{FF2B5EF4-FFF2-40B4-BE49-F238E27FC236}">
                <a16:creationId xmlns:a16="http://schemas.microsoft.com/office/drawing/2014/main" id="{4BEF5F1D-FD99-0682-2D24-C9CCD0787F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" y="-4724"/>
            <a:ext cx="7747058" cy="87464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7C9B-1AB3-41D2-9156-FD93C118F9FA}" type="datetimeFigureOut">
              <a:rPr lang="zh-CN" altLang="en-US" smtClean="0"/>
              <a:pPr/>
              <a:t>2024/9/9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7DEF-32A6-4726-9A7A-B5A8566717F7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10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47697" y="927811"/>
            <a:ext cx="10896606" cy="595312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2800" b="1" kern="1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647697" y="1523123"/>
            <a:ext cx="10896606" cy="595312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zh-CN" altLang="en-US" sz="2000" b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2016" y="120813"/>
            <a:ext cx="2178718" cy="664517"/>
          </a:xfrm>
          <a:prstGeom prst="rect">
            <a:avLst/>
          </a:prstGeom>
        </p:spPr>
      </p:pic>
      <p:pic>
        <p:nvPicPr>
          <p:cNvPr id="12" name="Picture 6" descr="Brand">
            <a:extLst>
              <a:ext uri="{FF2B5EF4-FFF2-40B4-BE49-F238E27FC236}">
                <a16:creationId xmlns:a16="http://schemas.microsoft.com/office/drawing/2014/main" id="{1EF288E0-B285-5C70-1FE5-12D5F18833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" b="20746"/>
          <a:stretch/>
        </p:blipFill>
        <p:spPr>
          <a:xfrm>
            <a:off x="8034631" y="99453"/>
            <a:ext cx="1589810" cy="66321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A864D213-1E10-BC87-D39C-43ABACA64CA5}"/>
              </a:ext>
            </a:extLst>
          </p:cNvPr>
          <p:cNvCxnSpPr>
            <a:cxnSpLocks/>
          </p:cNvCxnSpPr>
          <p:nvPr userDrawn="1"/>
        </p:nvCxnSpPr>
        <p:spPr>
          <a:xfrm>
            <a:off x="-2" y="877357"/>
            <a:ext cx="12192000" cy="0"/>
          </a:xfrm>
          <a:prstGeom prst="line">
            <a:avLst/>
          </a:prstGeom>
          <a:ln w="25400">
            <a:solidFill>
              <a:srgbClr val="7030A0"/>
            </a:solidFill>
            <a:miter/>
          </a:ln>
        </p:spPr>
      </p:cxnSp>
      <p:sp>
        <p:nvSpPr>
          <p:cNvPr id="13" name="日期占位符 2"/>
          <p:cNvSpPr txBox="1">
            <a:spLocks/>
          </p:cNvSpPr>
          <p:nvPr userDrawn="1"/>
        </p:nvSpPr>
        <p:spPr>
          <a:xfrm>
            <a:off x="457194" y="6647447"/>
            <a:ext cx="27432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57C9B-1AB3-41D2-9156-FD93C118F9FA}" type="datetimeFigureOut">
              <a:rPr lang="zh-CN" altLang="en-US" smtClean="0">
                <a:solidFill>
                  <a:srgbClr val="7030A0"/>
                </a:solidFill>
              </a:rPr>
              <a:pPr/>
              <a:t>2024/9/9</a:t>
            </a:fld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5" name="灯片编号占位符 4"/>
          <p:cNvSpPr txBox="1">
            <a:spLocks/>
          </p:cNvSpPr>
          <p:nvPr userDrawn="1"/>
        </p:nvSpPr>
        <p:spPr>
          <a:xfrm>
            <a:off x="8991606" y="6647446"/>
            <a:ext cx="27432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lang="zh-CN" altLang="en-US" sz="1200" kern="1200" smtClean="0">
                <a:solidFill>
                  <a:schemeClr val="bg1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7B7DEF-32A6-4726-9A7A-B5A8566717F7}" type="slidenum">
              <a:rPr lang="en-US" altLang="zh-CN" smtClean="0">
                <a:solidFill>
                  <a:srgbClr val="7030A0"/>
                </a:solidFill>
              </a:rPr>
              <a:pPr/>
              <a:t>‹#›</a:t>
            </a:fld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8" name="页脚占位符 4"/>
          <p:cNvSpPr txBox="1">
            <a:spLocks/>
          </p:cNvSpPr>
          <p:nvPr userDrawn="1"/>
        </p:nvSpPr>
        <p:spPr>
          <a:xfrm>
            <a:off x="4038600" y="6647447"/>
            <a:ext cx="41148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lang="en-US" altLang="zh-CN" sz="1200" kern="1200" dirty="0" smtClean="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YUE DUAN</a:t>
            </a:r>
          </a:p>
        </p:txBody>
      </p:sp>
      <p:sp>
        <p:nvSpPr>
          <p:cNvPr id="19" name="页脚占位符 4"/>
          <p:cNvSpPr txBox="1">
            <a:spLocks/>
          </p:cNvSpPr>
          <p:nvPr userDrawn="1"/>
        </p:nvSpPr>
        <p:spPr>
          <a:xfrm>
            <a:off x="4038600" y="6647446"/>
            <a:ext cx="41148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lang="en-US" altLang="zh-CN" sz="1200" kern="1200" dirty="0" smtClean="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YUE DUAN</a:t>
            </a:r>
          </a:p>
        </p:txBody>
      </p:sp>
    </p:spTree>
    <p:extLst>
      <p:ext uri="{BB962C8B-B14F-4D97-AF65-F5344CB8AC3E}">
        <p14:creationId xmlns:p14="http://schemas.microsoft.com/office/powerpoint/2010/main" val="18943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-列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7C9B-1AB3-41D2-9156-FD93C118F9FA}" type="datetimeFigureOut">
              <a:rPr lang="zh-CN" altLang="en-US" smtClean="0"/>
              <a:pPr/>
              <a:t>2024/9/9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B7DEF-32A6-4726-9A7A-B5A8566717F7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10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47697" y="927811"/>
            <a:ext cx="10896606" cy="595312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2800" b="1" kern="1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编辑母版文本样式</a:t>
            </a:r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647697" y="1523123"/>
            <a:ext cx="10896606" cy="595312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zh-CN" altLang="en-US" sz="2000" b="1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2016" y="120813"/>
            <a:ext cx="2178718" cy="664517"/>
          </a:xfrm>
          <a:prstGeom prst="rect">
            <a:avLst/>
          </a:prstGeom>
        </p:spPr>
      </p:pic>
      <p:pic>
        <p:nvPicPr>
          <p:cNvPr id="13" name="Picture 6" descr="Brand">
            <a:extLst>
              <a:ext uri="{FF2B5EF4-FFF2-40B4-BE49-F238E27FC236}">
                <a16:creationId xmlns:a16="http://schemas.microsoft.com/office/drawing/2014/main" id="{1EF288E0-B285-5C70-1FE5-12D5F18833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" b="20746"/>
          <a:stretch/>
        </p:blipFill>
        <p:spPr>
          <a:xfrm>
            <a:off x="8034631" y="99453"/>
            <a:ext cx="1589810" cy="663210"/>
          </a:xfrm>
          <a:prstGeom prst="rect">
            <a:avLst/>
          </a:prstGeom>
        </p:spPr>
      </p:pic>
      <p:sp>
        <p:nvSpPr>
          <p:cNvPr id="6" name="图片占位符 3">
            <a:extLst>
              <a:ext uri="{FF2B5EF4-FFF2-40B4-BE49-F238E27FC236}">
                <a16:creationId xmlns:a16="http://schemas.microsoft.com/office/drawing/2014/main" id="{8D8DE032-6F00-B05F-8B4D-934EED35EB1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" y="-4724"/>
            <a:ext cx="7747058" cy="87464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2" name="标题 6">
            <a:extLst>
              <a:ext uri="{FF2B5EF4-FFF2-40B4-BE49-F238E27FC236}">
                <a16:creationId xmlns:a16="http://schemas.microsoft.com/office/drawing/2014/main" id="{653500B4-1349-A0DD-FDA8-2EBF265C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724"/>
            <a:ext cx="7747056" cy="874647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70016551-AA97-17DD-DDF7-35F0E120028E}"/>
              </a:ext>
            </a:extLst>
          </p:cNvPr>
          <p:cNvCxnSpPr>
            <a:cxnSpLocks/>
          </p:cNvCxnSpPr>
          <p:nvPr userDrawn="1"/>
        </p:nvCxnSpPr>
        <p:spPr>
          <a:xfrm>
            <a:off x="-2" y="877357"/>
            <a:ext cx="12192000" cy="0"/>
          </a:xfrm>
          <a:prstGeom prst="line">
            <a:avLst/>
          </a:prstGeom>
          <a:ln w="25400">
            <a:solidFill>
              <a:srgbClr val="7030A0"/>
            </a:solidFill>
            <a:miter/>
          </a:ln>
        </p:spPr>
      </p:cxnSp>
      <p:sp>
        <p:nvSpPr>
          <p:cNvPr id="15" name="日期占位符 2"/>
          <p:cNvSpPr txBox="1">
            <a:spLocks/>
          </p:cNvSpPr>
          <p:nvPr userDrawn="1"/>
        </p:nvSpPr>
        <p:spPr>
          <a:xfrm>
            <a:off x="457194" y="6647447"/>
            <a:ext cx="27432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B57C9B-1AB3-41D2-9156-FD93C118F9FA}" type="datetimeFigureOut">
              <a:rPr lang="zh-CN" altLang="en-US" smtClean="0"/>
              <a:pPr/>
              <a:t>2024/9/9</a:t>
            </a:fld>
            <a:endParaRPr lang="zh-CN" altLang="en-US" dirty="0"/>
          </a:p>
        </p:txBody>
      </p:sp>
      <p:sp>
        <p:nvSpPr>
          <p:cNvPr id="17" name="灯片编号占位符 4"/>
          <p:cNvSpPr txBox="1">
            <a:spLocks/>
          </p:cNvSpPr>
          <p:nvPr userDrawn="1"/>
        </p:nvSpPr>
        <p:spPr>
          <a:xfrm>
            <a:off x="8991606" y="6647447"/>
            <a:ext cx="27432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lang="zh-CN" altLang="en-US" sz="1200" kern="1200" smtClean="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7B7DEF-32A6-4726-9A7A-B5A8566717F7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18" name="页脚占位符 4"/>
          <p:cNvSpPr txBox="1">
            <a:spLocks/>
          </p:cNvSpPr>
          <p:nvPr userDrawn="1"/>
        </p:nvSpPr>
        <p:spPr>
          <a:xfrm>
            <a:off x="4038600" y="6647447"/>
            <a:ext cx="41148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lang="en-US" altLang="zh-CN" sz="1200" kern="1200" dirty="0" smtClean="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YUE DUAN</a:t>
            </a:r>
          </a:p>
        </p:txBody>
      </p:sp>
      <p:sp>
        <p:nvSpPr>
          <p:cNvPr id="19" name="页脚占位符 4"/>
          <p:cNvSpPr txBox="1">
            <a:spLocks/>
          </p:cNvSpPr>
          <p:nvPr userDrawn="1"/>
        </p:nvSpPr>
        <p:spPr>
          <a:xfrm>
            <a:off x="4038600" y="6647446"/>
            <a:ext cx="41148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lang="en-US" altLang="zh-CN" sz="1200" kern="1200" dirty="0" smtClean="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YUE DUAN</a:t>
            </a:r>
          </a:p>
        </p:txBody>
      </p:sp>
    </p:spTree>
    <p:extLst>
      <p:ext uri="{BB962C8B-B14F-4D97-AF65-F5344CB8AC3E}">
        <p14:creationId xmlns:p14="http://schemas.microsoft.com/office/powerpoint/2010/main" val="356547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52705"/>
            <a:ext cx="7734300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089660"/>
            <a:ext cx="10515600" cy="5087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194" y="6647447"/>
            <a:ext cx="27432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030A0"/>
                </a:solidFill>
                <a:latin typeface="Engravers MT" panose="02090707080505020304" pitchFamily="18" charset="0"/>
              </a:defRPr>
            </a:lvl1pPr>
          </a:lstStyle>
          <a:p>
            <a:fld id="{FCB57C9B-1AB3-41D2-9156-FD93C118F9FA}" type="datetimeFigureOut">
              <a:rPr lang="zh-CN" altLang="en-US" smtClean="0"/>
              <a:pPr/>
              <a:t>2024/9/9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647447"/>
            <a:ext cx="41148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altLang="zh-CN" sz="1200" kern="1200" dirty="0" smtClean="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</a:lstStyle>
          <a:p>
            <a:r>
              <a:rPr lang="en-US" dirty="0"/>
              <a:t>YUE </a:t>
            </a:r>
            <a:r>
              <a:rPr lang="en-US" altLang="zh-CN" dirty="0"/>
              <a:t>DUAN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91606" y="6647447"/>
            <a:ext cx="2743200" cy="210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lang="zh-CN" altLang="en-US" sz="1200" kern="1200" smtClean="0">
                <a:solidFill>
                  <a:srgbClr val="7030A0"/>
                </a:solidFill>
                <a:latin typeface="Engravers MT" panose="02090707080505020304" pitchFamily="18" charset="0"/>
                <a:ea typeface="+mn-ea"/>
                <a:cs typeface="+mn-cs"/>
              </a:defRPr>
            </a:lvl1pPr>
          </a:lstStyle>
          <a:p>
            <a:fld id="{BD7B7DEF-32A6-4726-9A7A-B5A8566717F7}" type="slidenum">
              <a:rPr lang="en-US" altLang="zh-CN" smtClean="0"/>
              <a:pPr/>
              <a:t>‹#›</a:t>
            </a:fld>
            <a:endParaRPr lang="en-US" dirty="0"/>
          </a:p>
        </p:txBody>
      </p: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A864D213-1E10-BC87-D39C-43ABACA64CA5}"/>
              </a:ext>
            </a:extLst>
          </p:cNvPr>
          <p:cNvCxnSpPr>
            <a:cxnSpLocks/>
          </p:cNvCxnSpPr>
          <p:nvPr userDrawn="1"/>
        </p:nvCxnSpPr>
        <p:spPr>
          <a:xfrm>
            <a:off x="0" y="6646499"/>
            <a:ext cx="12192000" cy="0"/>
          </a:xfrm>
          <a:prstGeom prst="line">
            <a:avLst/>
          </a:prstGeom>
          <a:ln w="25400">
            <a:solidFill>
              <a:srgbClr val="7030A0"/>
            </a:solidFill>
            <a:miter/>
          </a:ln>
        </p:spPr>
      </p:cxnSp>
    </p:spTree>
    <p:extLst>
      <p:ext uri="{BB962C8B-B14F-4D97-AF65-F5344CB8AC3E}">
        <p14:creationId xmlns:p14="http://schemas.microsoft.com/office/powerpoint/2010/main" val="242701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3" r:id="rId4"/>
    <p:sldLayoutId id="214748365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4.png"/><Relationship Id="rId5" Type="http://schemas.openxmlformats.org/officeDocument/2006/relationships/image" Target="../media/image6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5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6.jpe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0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jpe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jpe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jpe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jpe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jpe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jpe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0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.jpe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.jpe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Brand">
            <a:extLst>
              <a:ext uri="{FF2B5EF4-FFF2-40B4-BE49-F238E27FC236}">
                <a16:creationId xmlns:a16="http://schemas.microsoft.com/office/drawing/2014/main" id="{1EF288E0-B285-5C70-1FE5-12D5F18833C8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" b="20746"/>
          <a:stretch/>
        </p:blipFill>
        <p:spPr/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332FC69-0FF8-E21E-40C1-3643DA7C6F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PC2: Pseudo-Classification Based Pseudo-Captioning for</a:t>
            </a:r>
          </a:p>
          <a:p>
            <a:r>
              <a:rPr lang="en-US" altLang="zh-CN" dirty="0"/>
              <a:t>Noisy Correspondence Learning in Cross-Modal Retrieval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5" name="Picture 2" descr="轮播图">
            <a:extLst>
              <a:ext uri="{FF2B5EF4-FFF2-40B4-BE49-F238E27FC236}">
                <a16:creationId xmlns:a16="http://schemas.microsoft.com/office/drawing/2014/main" id="{30155262-152E-9623-DCDF-BD76C54A32F6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2" b="38622"/>
          <a:stretch/>
        </p:blipFill>
        <p:spPr/>
      </p:pic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F299DF0-0F0B-2324-8CD5-404A03EDB7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Yue Duan</a:t>
            </a:r>
            <a:r>
              <a:rPr lang="en-US" altLang="zh-CN" baseline="30000" dirty="0"/>
              <a:t>12</a:t>
            </a:r>
            <a:r>
              <a:rPr lang="en-US" altLang="zh-CN" dirty="0"/>
              <a:t>, </a:t>
            </a:r>
            <a:r>
              <a:rPr lang="en-US" altLang="zh-CN" dirty="0" err="1"/>
              <a:t>Zhangxuan</a:t>
            </a:r>
            <a:r>
              <a:rPr lang="en-US" altLang="zh-CN" dirty="0"/>
              <a:t> Gu</a:t>
            </a:r>
            <a:r>
              <a:rPr lang="en-US" altLang="zh-CN" baseline="30000" dirty="0"/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Zhenzhe</a:t>
            </a:r>
            <a:r>
              <a:rPr lang="en-US" altLang="zh-CN" dirty="0"/>
              <a:t> Ying</a:t>
            </a:r>
            <a:r>
              <a:rPr lang="en-US" altLang="zh-CN" baseline="30000" dirty="0"/>
              <a:t>2</a:t>
            </a:r>
            <a:r>
              <a:rPr lang="en-US" altLang="zh-CN" dirty="0"/>
              <a:t>, Lei Qi</a:t>
            </a:r>
            <a:r>
              <a:rPr lang="en-US" altLang="zh-CN" baseline="30000" dirty="0"/>
              <a:t>3</a:t>
            </a:r>
            <a:r>
              <a:rPr lang="en-US" altLang="zh-CN" dirty="0"/>
              <a:t> , Changhua Meng</a:t>
            </a:r>
            <a:r>
              <a:rPr lang="en-US" altLang="zh-CN" baseline="30000" dirty="0"/>
              <a:t>2</a:t>
            </a:r>
            <a:r>
              <a:rPr lang="en-US" altLang="zh-CN" dirty="0"/>
              <a:t>, and </a:t>
            </a:r>
            <a:r>
              <a:rPr lang="en-US" altLang="zh-CN" dirty="0" err="1"/>
              <a:t>Yinghuan</a:t>
            </a:r>
            <a:r>
              <a:rPr lang="en-US" altLang="zh-CN" dirty="0"/>
              <a:t> Shi</a:t>
            </a:r>
            <a:r>
              <a:rPr lang="en-US" altLang="zh-CN" baseline="30000" dirty="0"/>
              <a:t>1</a:t>
            </a:r>
          </a:p>
          <a:p>
            <a:endParaRPr lang="zh-CN" altLang="en-US" dirty="0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C7A6124D-67E6-11EC-0A61-E5233BD622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baseline="30000" dirty="0"/>
              <a:t>1</a:t>
            </a:r>
            <a:r>
              <a:rPr lang="en-US" altLang="zh-CN" dirty="0"/>
              <a:t> Nanjing University, China  </a:t>
            </a:r>
            <a:r>
              <a:rPr lang="en-US" altLang="zh-CN" baseline="30000" dirty="0"/>
              <a:t>2</a:t>
            </a:r>
            <a:r>
              <a:rPr lang="en-US" altLang="zh-CN" dirty="0"/>
              <a:t> Ant Group, China  </a:t>
            </a:r>
            <a:r>
              <a:rPr lang="en-US" altLang="zh-CN" baseline="30000" dirty="0"/>
              <a:t>3</a:t>
            </a:r>
            <a:r>
              <a:rPr lang="en-US" altLang="zh-CN" dirty="0"/>
              <a:t> Southeast University, China</a:t>
            </a:r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b="1" dirty="0" err="1"/>
              <a:t>arXiv</a:t>
            </a:r>
            <a:r>
              <a:rPr lang="zh-CN" altLang="en-US" b="1" dirty="0"/>
              <a:t>：</a:t>
            </a:r>
            <a:r>
              <a:rPr lang="en-US" altLang="zh-CN" b="1" dirty="0"/>
              <a:t>https://arxiv.org/pdf/2408.01349</a:t>
            </a:r>
          </a:p>
          <a:p>
            <a:r>
              <a:rPr lang="en-US" altLang="zh-CN" b="1" dirty="0"/>
              <a:t>GitHub</a:t>
            </a:r>
            <a:r>
              <a:rPr lang="zh-CN" altLang="en-US" b="1" dirty="0"/>
              <a:t>：</a:t>
            </a:r>
            <a:r>
              <a:rPr lang="en-US" altLang="zh-CN" b="1" dirty="0"/>
              <a:t>https://github.com/alipay/PC2-NoiseofWeb</a:t>
            </a:r>
          </a:p>
          <a:p>
            <a:r>
              <a:rPr lang="en-US" altLang="zh-CN" b="1" dirty="0" err="1"/>
              <a:t>HuggingFace</a:t>
            </a:r>
            <a:r>
              <a:rPr lang="en-US" altLang="zh-CN" b="1" dirty="0"/>
              <a:t>: https://huggingface.co/datasets/NJUyued/NoW</a:t>
            </a:r>
          </a:p>
          <a:p>
            <a:r>
              <a:rPr lang="en-US" altLang="zh-CN" b="1" dirty="0" err="1"/>
              <a:t>Zhihu</a:t>
            </a:r>
            <a:r>
              <a:rPr lang="zh-CN" altLang="en-US" b="1" dirty="0"/>
              <a:t>（知乎）</a:t>
            </a:r>
            <a:r>
              <a:rPr lang="en-US" altLang="zh-CN" b="1" dirty="0"/>
              <a:t>: https://zhuanlan.zhihu.com/p/711149124</a:t>
            </a:r>
          </a:p>
          <a:p>
            <a:endParaRPr lang="zh-CN" altLang="en-US" dirty="0"/>
          </a:p>
        </p:txBody>
      </p:sp>
      <p:pic>
        <p:nvPicPr>
          <p:cNvPr id="88" name="视频 87">
            <a:extLst>
              <a:ext uri="{FF2B5EF4-FFF2-40B4-BE49-F238E27FC236}">
                <a16:creationId xmlns:a16="http://schemas.microsoft.com/office/drawing/2014/main" id="{BD3CAC1F-052B-4ED1-3783-B3EE12EA1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0032000" y="5415867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6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1"/>
    </mc:Choice>
    <mc:Fallback>
      <p:transition spd="slow" advTm="7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7623312-4E71-E2A8-718A-98C3D965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08" y="2157144"/>
            <a:ext cx="6565062" cy="3809685"/>
          </a:xfrm>
          <a:prstGeom prst="rect">
            <a:avLst/>
          </a:prstGeom>
          <a:scene3d>
            <a:camera prst="orthographicFront"/>
            <a:lightRig rig="threePt" dir="t"/>
          </a:scene3d>
          <a:sp3d extrusionH="50800" prstMaterial="matte">
            <a:bevelT w="50800" h="50800" prst="slope"/>
            <a:bevelB w="50800" h="50800" prst="slope"/>
          </a:sp3d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Method: PC2</a:t>
            </a:r>
            <a:endParaRPr lang="zh-CN" altLang="en-US" baseline="30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757068" y="1990293"/>
            <a:ext cx="4122423" cy="3976536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CN" b="0" dirty="0"/>
              <a:t>Our</a:t>
            </a:r>
            <a:r>
              <a:rPr lang="zh-CN" altLang="en-US" b="0" dirty="0"/>
              <a:t> </a:t>
            </a:r>
            <a:r>
              <a:rPr lang="en-US" altLang="zh-CN" b="0" dirty="0"/>
              <a:t>method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understood as an integrated solution consisting of the following three modules: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Pseudo-classification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Pseudo-classification based pseudo-captioning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Oscillation Based Correspondence Rectification</a:t>
            </a:r>
          </a:p>
          <a:p>
            <a:pPr algn="l"/>
            <a:endParaRPr lang="en-US" altLang="zh-CN" b="0" dirty="0">
              <a:solidFill>
                <a:srgbClr val="FF00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52849" y="2157144"/>
            <a:ext cx="2419351" cy="2656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83AE64-A725-3986-54DE-9524ABE645D5}"/>
              </a:ext>
            </a:extLst>
          </p:cNvPr>
          <p:cNvSpPr/>
          <p:nvPr/>
        </p:nvSpPr>
        <p:spPr>
          <a:xfrm>
            <a:off x="4014392" y="3782555"/>
            <a:ext cx="3015578" cy="2184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6172200" y="3485222"/>
            <a:ext cx="1488272" cy="926974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029970" y="3948709"/>
            <a:ext cx="630502" cy="925983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轮播图">
            <a:extLst>
              <a:ext uri="{FF2B5EF4-FFF2-40B4-BE49-F238E27FC236}">
                <a16:creationId xmlns:a16="http://schemas.microsoft.com/office/drawing/2014/main" id="{7D865D37-8E71-58FB-4EEA-941139829DDF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xfrm>
            <a:off x="-2" y="-4724"/>
            <a:ext cx="7747058" cy="8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标题 7">
            <a:extLst>
              <a:ext uri="{FF2B5EF4-FFF2-40B4-BE49-F238E27FC236}">
                <a16:creationId xmlns:a16="http://schemas.microsoft.com/office/drawing/2014/main" id="{88160BB4-59AF-26A4-DEF8-1066A705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pic>
        <p:nvPicPr>
          <p:cNvPr id="24" name="视频 23">
            <a:extLst>
              <a:ext uri="{FF2B5EF4-FFF2-40B4-BE49-F238E27FC236}">
                <a16:creationId xmlns:a16="http://schemas.microsoft.com/office/drawing/2014/main" id="{3527FAA8-D2E5-5653-DBC1-673A5CCDD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0032000" y="5421161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7"/>
    </mc:Choice>
    <mc:Fallback>
      <p:transition spd="slow" advTm="7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7623312-4E71-E2A8-718A-98C3D9655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65" y="2655735"/>
            <a:ext cx="6565062" cy="3809685"/>
          </a:xfrm>
          <a:prstGeom prst="rect">
            <a:avLst/>
          </a:prstGeom>
          <a:scene3d>
            <a:camera prst="orthographicFront"/>
            <a:lightRig rig="threePt" dir="t"/>
          </a:scene3d>
          <a:sp3d extrusionH="50800" prstMaterial="matte">
            <a:bevelT w="50800" h="50800" prst="slope"/>
            <a:bevelB w="50800" h="50800" prst="slope"/>
          </a:sp3d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Method: Pseudo-Classification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7697" y="1523122"/>
            <a:ext cx="10896606" cy="107055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Pseudo-Classification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pseudo classifiers to group visual semantic clusters into K pseudo-classes with images as anchors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Strengthen modality alignment in a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non-contrastive learning manner</a:t>
            </a:r>
            <a:endParaRPr lang="zh-CN" altLang="en-US" dirty="0">
              <a:solidFill>
                <a:srgbClr val="FF00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4" descr="轮播图">
            <a:extLst>
              <a:ext uri="{FF2B5EF4-FFF2-40B4-BE49-F238E27FC236}">
                <a16:creationId xmlns:a16="http://schemas.microsoft.com/office/drawing/2014/main" id="{E958322D-F535-E181-A0A3-5DEE5AD7846D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b="4245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标题 7">
            <a:extLst>
              <a:ext uri="{FF2B5EF4-FFF2-40B4-BE49-F238E27FC236}">
                <a16:creationId xmlns:a16="http://schemas.microsoft.com/office/drawing/2014/main" id="{145A1284-47C1-05F4-157D-945302D6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5189220" y="4763632"/>
            <a:ext cx="2080259" cy="1667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7269479" y="3335993"/>
            <a:ext cx="1676050" cy="2261463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箭头: 下 24"/>
          <p:cNvSpPr/>
          <p:nvPr/>
        </p:nvSpPr>
        <p:spPr>
          <a:xfrm>
            <a:off x="9807644" y="4084958"/>
            <a:ext cx="390614" cy="461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462"/>
                </a:moveTo>
                <a:lnTo>
                  <a:pt x="5400" y="12462"/>
                </a:lnTo>
                <a:lnTo>
                  <a:pt x="5400" y="0"/>
                </a:lnTo>
                <a:lnTo>
                  <a:pt x="16200" y="0"/>
                </a:lnTo>
                <a:lnTo>
                  <a:pt x="16200" y="12462"/>
                </a:lnTo>
                <a:lnTo>
                  <a:pt x="21600" y="1246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文本框 17"/>
          <p:cNvSpPr txBox="1"/>
          <p:nvPr/>
        </p:nvSpPr>
        <p:spPr>
          <a:xfrm>
            <a:off x="7203467" y="5762318"/>
            <a:ext cx="516643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CN" dirty="0"/>
              <a:t>Visual semantics are grouped and learned by clusters according to K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D14D9DC-82F9-1991-E444-ED318D2CE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5529" y="3031193"/>
            <a:ext cx="1943100" cy="609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CDD5412-6356-D223-98F3-7DE732FE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2151" y="4648402"/>
            <a:ext cx="2641600" cy="6604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236465" y="3190883"/>
            <a:ext cx="579067" cy="284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stCxn id="21" idx="2"/>
            <a:endCxn id="33" idx="3"/>
          </p:cNvCxnSpPr>
          <p:nvPr/>
        </p:nvCxnSpPr>
        <p:spPr>
          <a:xfrm flipH="1">
            <a:off x="6751476" y="3475358"/>
            <a:ext cx="3774523" cy="1553412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AE83AE64-A725-3986-54DE-9524ABE645D5}"/>
              </a:ext>
            </a:extLst>
          </p:cNvPr>
          <p:cNvSpPr/>
          <p:nvPr/>
        </p:nvSpPr>
        <p:spPr>
          <a:xfrm>
            <a:off x="5318604" y="4855369"/>
            <a:ext cx="1432872" cy="346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289297" y="5291272"/>
            <a:ext cx="1418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Entropy 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001074" y="2655735"/>
            <a:ext cx="200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Cross-entropy 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视频 31">
            <a:extLst>
              <a:ext uri="{FF2B5EF4-FFF2-40B4-BE49-F238E27FC236}">
                <a16:creationId xmlns:a16="http://schemas.microsoft.com/office/drawing/2014/main" id="{449AEEF8-049A-FC51-3102-095EC20117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-2" y="5419666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3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3"/>
    </mc:Choice>
    <mc:Fallback>
      <p:transition spd="slow" advTm="11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4" x="7958138" y="4384675"/>
          <p14:tracePt t="677" x="7910513" y="4367213"/>
          <p14:tracePt t="686" x="7861300" y="4335463"/>
          <p14:tracePt t="702" x="7740650" y="4287838"/>
          <p14:tracePt t="710" x="7659688" y="4238625"/>
          <p14:tracePt t="723" x="7596188" y="4191000"/>
          <p14:tracePt t="731" x="7515225" y="4157663"/>
          <p14:tracePt t="736" x="7434263" y="4086225"/>
          <p14:tracePt t="743" x="7345363" y="4037013"/>
          <p14:tracePt t="750" x="7248525" y="4005263"/>
          <p14:tracePt t="758" x="7169150" y="3957638"/>
          <p14:tracePt t="768" x="7088188" y="3908425"/>
          <p14:tracePt t="777" x="6999288" y="3876675"/>
          <p14:tracePt t="789" x="6821488" y="3795713"/>
          <p14:tracePt t="800" x="6757988" y="3756025"/>
          <p14:tracePt t="823" x="6556375" y="3643313"/>
          <p14:tracePt t="831" x="6491288" y="3594100"/>
          <p14:tracePt t="848" x="6394450" y="3513138"/>
          <p14:tracePt t="856" x="6329363" y="3465513"/>
          <p14:tracePt t="868" x="6273800" y="3408363"/>
          <p14:tracePt t="876" x="6240463" y="3376613"/>
          <p14:tracePt t="889" x="6224588" y="3360738"/>
          <p14:tracePt t="896" x="6192838" y="3328988"/>
          <p14:tracePt t="908" x="6161088" y="3295650"/>
          <p14:tracePt t="917" x="6143625" y="3263900"/>
          <p14:tracePt t="925" x="6111875" y="3248025"/>
          <p14:tracePt t="934" x="6096000" y="3232150"/>
          <p14:tracePt t="942" x="6080125" y="3214688"/>
          <p14:tracePt t="950" x="6064250" y="3198813"/>
          <p14:tracePt t="959" x="6030913" y="3167063"/>
          <p14:tracePt t="967" x="6015038" y="3151188"/>
          <p14:tracePt t="984" x="5999163" y="3135313"/>
          <p14:tracePt t="1000" x="5983288" y="3119438"/>
          <p14:tracePt t="1017" x="5983288" y="3101975"/>
          <p14:tracePt t="1034" x="5967413" y="3086100"/>
          <p14:tracePt t="1055" x="5967413" y="3062288"/>
          <p14:tracePt t="1164" x="5967413" y="3046413"/>
          <p14:tracePt t="1193" x="5983288" y="3046413"/>
          <p14:tracePt t="1202" x="6015038" y="3030538"/>
          <p14:tracePt t="1209" x="6030913" y="3030538"/>
          <p14:tracePt t="1221" x="6048375" y="3030538"/>
          <p14:tracePt t="1225" x="6080125" y="3014663"/>
          <p14:tracePt t="1256" x="6127750" y="3014663"/>
          <p14:tracePt t="1262" x="6143625" y="3014663"/>
          <p14:tracePt t="1267" x="6176963" y="3014663"/>
          <p14:tracePt t="1276" x="6192838" y="3014663"/>
          <p14:tracePt t="1283" x="6208713" y="3014663"/>
          <p14:tracePt t="1292" x="6224588" y="3014663"/>
          <p14:tracePt t="1300" x="6240463" y="3014663"/>
          <p14:tracePt t="1309" x="6257925" y="3014663"/>
          <p14:tracePt t="1317" x="6297613" y="3014663"/>
          <p14:tracePt t="1325" x="6313488" y="3014663"/>
          <p14:tracePt t="1341" x="6329363" y="3014663"/>
          <p14:tracePt t="1350" x="6362700" y="3014663"/>
          <p14:tracePt t="1358" x="6378575" y="3014663"/>
          <p14:tracePt t="1367" x="6394450" y="3014663"/>
          <p14:tracePt t="1374" x="6410325" y="3014663"/>
          <p14:tracePt t="1384" x="6426200" y="3014663"/>
          <p14:tracePt t="1391" x="6459538" y="3030538"/>
          <p14:tracePt t="1401" x="6475413" y="3030538"/>
          <p14:tracePt t="1408" x="6491288" y="3046413"/>
          <p14:tracePt t="1416" x="6507163" y="3062288"/>
          <p14:tracePt t="1424" x="6523038" y="3062288"/>
          <p14:tracePt t="1433" x="6556375" y="3086100"/>
          <p14:tracePt t="1442" x="6572250" y="3086100"/>
          <p14:tracePt t="1450" x="6588125" y="3101975"/>
          <p14:tracePt t="1458" x="6604000" y="3101975"/>
          <p14:tracePt t="1468" x="6619875" y="3119438"/>
          <p14:tracePt t="1477" x="6651625" y="3135313"/>
          <p14:tracePt t="1483" x="6651625" y="3151188"/>
          <p14:tracePt t="1496" x="6677025" y="3151188"/>
          <p14:tracePt t="1501" x="6692900" y="3167063"/>
          <p14:tracePt t="1509" x="6708775" y="3182938"/>
          <p14:tracePt t="1517" x="6724650" y="3182938"/>
          <p14:tracePt t="1525" x="6740525" y="3198813"/>
          <p14:tracePt t="1533" x="6757988" y="3214688"/>
          <p14:tracePt t="1542" x="6773863" y="3232150"/>
          <p14:tracePt t="1559" x="6789738" y="3248025"/>
          <p14:tracePt t="1567" x="6805613" y="3248025"/>
          <p14:tracePt t="1575" x="6805613" y="3263900"/>
          <p14:tracePt t="1584" x="6821488" y="3279775"/>
          <p14:tracePt t="1600" x="6837363" y="3295650"/>
          <p14:tracePt t="1618" x="6853238" y="3311525"/>
          <p14:tracePt t="1642" x="6870700" y="3328988"/>
          <p14:tracePt t="1667" x="6886575" y="3344863"/>
          <p14:tracePt t="1702" x="6902450" y="3360738"/>
          <p14:tracePt t="1841" x="6918325" y="3360738"/>
          <p14:tracePt t="3191" x="6918325" y="3376613"/>
          <p14:tracePt t="9601" x="6918325" y="3360738"/>
          <p14:tracePt t="9623" x="6918325" y="3344863"/>
          <p14:tracePt t="9630" x="6918325" y="3311525"/>
          <p14:tracePt t="9656" x="6918325" y="3263900"/>
          <p14:tracePt t="9661" x="6902450" y="3214688"/>
          <p14:tracePt t="9668" x="6902450" y="3182938"/>
          <p14:tracePt t="9675" x="6886575" y="3135313"/>
          <p14:tracePt t="9684" x="6870700" y="3086100"/>
          <p14:tracePt t="9691" x="6870700" y="3062288"/>
          <p14:tracePt t="9701" x="6853238" y="2997200"/>
          <p14:tracePt t="9708" x="6837363" y="2949575"/>
          <p14:tracePt t="9717" x="6821488" y="2917825"/>
          <p14:tracePt t="9725" x="6821488" y="2868613"/>
          <p14:tracePt t="9733" x="6805613" y="2820988"/>
          <p14:tracePt t="9742" x="6789738" y="2787650"/>
          <p14:tracePt t="9751" x="6757988" y="2724150"/>
          <p14:tracePt t="9759" x="6740525" y="2667000"/>
          <p14:tracePt t="9767" x="6708775" y="2619375"/>
          <p14:tracePt t="9775" x="6692900" y="2570163"/>
          <p14:tracePt t="9784" x="6677025" y="2538413"/>
          <p14:tracePt t="9792" x="6635750" y="2506663"/>
          <p14:tracePt t="9800" x="6604000" y="2473325"/>
          <p14:tracePt t="9809" x="6588125" y="2441575"/>
          <p14:tracePt t="9817" x="6556375" y="2409825"/>
          <p14:tracePt t="9825" x="6538913" y="2393950"/>
          <p14:tracePt t="9834" x="6523038" y="2393950"/>
          <p14:tracePt t="9843" x="6507163" y="2378075"/>
          <p14:tracePt t="9850" x="6491288" y="2378075"/>
          <p14:tracePt t="9859" x="6475413" y="2360613"/>
          <p14:tracePt t="9868" x="6459538" y="2360613"/>
          <p14:tracePt t="9876" x="6410325" y="2360613"/>
          <p14:tracePt t="9884" x="6394450" y="2360613"/>
          <p14:tracePt t="9892" x="6378575" y="2336800"/>
          <p14:tracePt t="9901" x="6345238" y="2336800"/>
          <p14:tracePt t="9909" x="6329363" y="2336800"/>
          <p14:tracePt t="9917" x="6297613" y="2336800"/>
          <p14:tracePt t="9925" x="6273800" y="2336800"/>
          <p14:tracePt t="9934" x="6240463" y="2336800"/>
          <p14:tracePt t="9942" x="6224588" y="2336800"/>
          <p14:tracePt t="9951" x="6208713" y="2336800"/>
          <p14:tracePt t="9959" x="6176963" y="2336800"/>
          <p14:tracePt t="9967" x="6161088" y="2336800"/>
          <p14:tracePt t="9976" x="6127750" y="2336800"/>
          <p14:tracePt t="9984" x="6096000" y="2336800"/>
          <p14:tracePt t="9992" x="6064250" y="2336800"/>
          <p14:tracePt t="10000" x="6048375" y="2336800"/>
          <p14:tracePt t="10009" x="6015038" y="2336800"/>
          <p14:tracePt t="10018" x="5967413" y="2336800"/>
          <p14:tracePt t="10025" x="5934075" y="2336800"/>
          <p14:tracePt t="10034" x="5918200" y="2320925"/>
          <p14:tracePt t="10042" x="5894388" y="2320925"/>
          <p14:tracePt t="10051" x="5862638" y="2320925"/>
          <p14:tracePt t="10058" x="5862638" y="2305050"/>
          <p14:tracePt t="10067" x="5846763" y="2305050"/>
          <p14:tracePt t="10084" x="5829300" y="2305050"/>
          <p14:tracePt t="10092" x="5829300" y="2289175"/>
          <p14:tracePt t="10134" x="5846763" y="2273300"/>
          <p14:tracePt t="10141" x="5878513" y="2273300"/>
          <p14:tracePt t="10151" x="5918200" y="2255838"/>
          <p14:tracePt t="10158" x="5983288" y="2239963"/>
          <p14:tracePt t="10167" x="6096000" y="2224088"/>
          <p14:tracePt t="10176" x="6143625" y="2208213"/>
          <p14:tracePt t="10184" x="6257925" y="2192338"/>
          <p14:tracePt t="10192" x="6378575" y="2192338"/>
          <p14:tracePt t="10195" x="6491288" y="2159000"/>
          <p14:tracePt t="10208" x="6677025" y="2143125"/>
          <p14:tracePt t="10216" x="6773863" y="2143125"/>
          <p14:tracePt t="10224" x="6853238" y="2143125"/>
          <p14:tracePt t="10247" x="7031038" y="2127250"/>
          <p14:tracePt t="10273" x="7119938" y="2127250"/>
          <p14:tracePt t="10280" x="7378700" y="2127250"/>
          <p14:tracePt t="10285" x="7466013" y="2127250"/>
          <p14:tracePt t="10291" x="7546975" y="2127250"/>
          <p14:tracePt t="10301" x="7627938" y="2127250"/>
          <p14:tracePt t="10308" x="7708900" y="2127250"/>
          <p14:tracePt t="10319" x="7740650" y="2127250"/>
          <p14:tracePt t="10326" x="7845425" y="2127250"/>
          <p14:tracePt t="10347" x="7926388" y="2127250"/>
          <p14:tracePt t="10358" x="7958138" y="2127250"/>
          <p14:tracePt t="10368" x="7991475" y="2143125"/>
          <p14:tracePt t="10375" x="8039100" y="2143125"/>
          <p14:tracePt t="10384" x="8054975" y="2143125"/>
          <p14:tracePt t="10392" x="8088313" y="2159000"/>
          <p14:tracePt t="10400" x="8104188" y="2159000"/>
          <p14:tracePt t="10408" x="8135938" y="2176463"/>
          <p14:tracePt t="10417" x="8151813" y="2176463"/>
          <p14:tracePt t="10425" x="8167688" y="2192338"/>
          <p14:tracePt t="10443" x="8185150" y="2208213"/>
          <p14:tracePt t="10450" x="8224838" y="2224088"/>
          <p14:tracePt t="10475" x="8240713" y="2224088"/>
          <p14:tracePt t="10494" x="8240713" y="2239963"/>
          <p14:tracePt t="10539" x="8256588" y="2224088"/>
          <p14:tracePt t="10549" x="8289925" y="2192338"/>
          <p14:tracePt t="10555" x="8321675" y="21590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7623312-4E71-E2A8-718A-98C3D9655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60" y="2665197"/>
            <a:ext cx="6565062" cy="3809685"/>
          </a:xfrm>
          <a:prstGeom prst="rect">
            <a:avLst/>
          </a:prstGeom>
          <a:scene3d>
            <a:camera prst="orthographicFront"/>
            <a:lightRig rig="threePt" dir="t"/>
          </a:scene3d>
          <a:sp3d extrusionH="50800" prstMaterial="matte">
            <a:bevelT w="50800" h="50800" prst="slope"/>
            <a:bevelB w="50800" h="50800" prst="slope"/>
          </a:sp3d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Method: Pseudo-Captioning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47697" y="1523123"/>
            <a:ext cx="10896606" cy="110834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Pseudo-Captioning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the pseudo-classifier to assign pseudo-captions based on the similarity of the pseudo predictions of clean images and noisy images. 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Provide correct supervision for noisy images.</a:t>
            </a:r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3637341" y="4461362"/>
            <a:ext cx="4997024" cy="458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10" name="矩形 9"/>
          <p:cNvSpPr/>
          <p:nvPr/>
        </p:nvSpPr>
        <p:spPr>
          <a:xfrm>
            <a:off x="3963289" y="2664207"/>
            <a:ext cx="3291066" cy="1824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endCxn id="40" idx="3"/>
          </p:cNvCxnSpPr>
          <p:nvPr/>
        </p:nvCxnSpPr>
        <p:spPr>
          <a:xfrm flipH="1" flipV="1">
            <a:off x="7400564" y="3090198"/>
            <a:ext cx="740184" cy="1615601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430025" y="5596146"/>
            <a:ext cx="448484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caption of the clean image with </a:t>
            </a:r>
            <a:r>
              <a:rPr lang="en-US" altLang="zh-CN" sz="1600" dirty="0">
                <a:solidFill>
                  <a:srgbClr val="FF007A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most similar pseudo-prediction </a:t>
            </a:r>
            <a:r>
              <a:rPr lang="en-US" altLang="zh-CN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is assigned as the pseudo-caption of the corresponding noisy image</a:t>
            </a:r>
            <a:endParaRPr lang="zh-CN" altLang="en-US" sz="1600" dirty="0">
              <a:solidFill>
                <a:srgbClr val="FF007A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箭头: 下 24"/>
          <p:cNvSpPr/>
          <p:nvPr/>
        </p:nvSpPr>
        <p:spPr>
          <a:xfrm>
            <a:off x="9376497" y="2744952"/>
            <a:ext cx="390614" cy="461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462"/>
                </a:moveTo>
                <a:lnTo>
                  <a:pt x="5400" y="12462"/>
                </a:lnTo>
                <a:lnTo>
                  <a:pt x="5400" y="0"/>
                </a:lnTo>
                <a:lnTo>
                  <a:pt x="16200" y="0"/>
                </a:lnTo>
                <a:lnTo>
                  <a:pt x="16200" y="12462"/>
                </a:lnTo>
                <a:lnTo>
                  <a:pt x="21600" y="1246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矩形 20"/>
          <p:cNvSpPr/>
          <p:nvPr/>
        </p:nvSpPr>
        <p:spPr>
          <a:xfrm>
            <a:off x="9813886" y="2289264"/>
            <a:ext cx="579067" cy="284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75178" y="2385135"/>
            <a:ext cx="1925620" cy="1404429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AE83AE64-A725-3986-54DE-9524ABE645D5}"/>
              </a:ext>
            </a:extLst>
          </p:cNvPr>
          <p:cNvSpPr/>
          <p:nvPr/>
        </p:nvSpPr>
        <p:spPr>
          <a:xfrm>
            <a:off x="5284265" y="3789564"/>
            <a:ext cx="1153490" cy="1625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BB34FA-E5D6-0A0A-6E6D-7D7C912B1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798" y="2118435"/>
            <a:ext cx="3543300" cy="533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C5301E-B112-9F2D-B700-97A751CC4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777" y="3371177"/>
            <a:ext cx="1803400" cy="596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B815FB-0249-14B6-0767-369783E3E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6054" y="4567446"/>
            <a:ext cx="3111500" cy="1028700"/>
          </a:xfrm>
          <a:prstGeom prst="rect">
            <a:avLst/>
          </a:prstGeom>
        </p:spPr>
      </p:pic>
      <p:sp>
        <p:nvSpPr>
          <p:cNvPr id="13" name="箭头: 下 24">
            <a:extLst>
              <a:ext uri="{FF2B5EF4-FFF2-40B4-BE49-F238E27FC236}">
                <a16:creationId xmlns:a16="http://schemas.microsoft.com/office/drawing/2014/main" id="{EDD4EF93-44C6-0CC8-B0B6-8490B7A65251}"/>
              </a:ext>
            </a:extLst>
          </p:cNvPr>
          <p:cNvSpPr/>
          <p:nvPr/>
        </p:nvSpPr>
        <p:spPr>
          <a:xfrm>
            <a:off x="9376497" y="4105780"/>
            <a:ext cx="390614" cy="461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462"/>
                </a:moveTo>
                <a:lnTo>
                  <a:pt x="5400" y="12462"/>
                </a:lnTo>
                <a:lnTo>
                  <a:pt x="5400" y="0"/>
                </a:lnTo>
                <a:lnTo>
                  <a:pt x="16200" y="0"/>
                </a:lnTo>
                <a:lnTo>
                  <a:pt x="16200" y="12462"/>
                </a:lnTo>
                <a:lnTo>
                  <a:pt x="21600" y="1246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EB8DCC4-904E-6B29-4144-69D76A0D2542}"/>
              </a:ext>
            </a:extLst>
          </p:cNvPr>
          <p:cNvSpPr/>
          <p:nvPr/>
        </p:nvSpPr>
        <p:spPr>
          <a:xfrm>
            <a:off x="6361815" y="3386193"/>
            <a:ext cx="1038750" cy="1160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21">
            <a:extLst>
              <a:ext uri="{FF2B5EF4-FFF2-40B4-BE49-F238E27FC236}">
                <a16:creationId xmlns:a16="http://schemas.microsoft.com/office/drawing/2014/main" id="{E09CCEFE-DD67-0D6B-456D-3D6193FDA281}"/>
              </a:ext>
            </a:extLst>
          </p:cNvPr>
          <p:cNvCxnSpPr>
            <a:cxnSpLocks/>
            <a:stCxn id="8" idx="1"/>
            <a:endCxn id="34" idx="3"/>
          </p:cNvCxnSpPr>
          <p:nvPr/>
        </p:nvCxnSpPr>
        <p:spPr>
          <a:xfrm flipH="1">
            <a:off x="7400565" y="3669627"/>
            <a:ext cx="1214212" cy="29689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013A359F-C170-ABBA-6959-1A9AC9DC162F}"/>
              </a:ext>
            </a:extLst>
          </p:cNvPr>
          <p:cNvSpPr/>
          <p:nvPr/>
        </p:nvSpPr>
        <p:spPr>
          <a:xfrm>
            <a:off x="5975179" y="2769172"/>
            <a:ext cx="1425385" cy="642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4" descr="轮播图">
            <a:extLst>
              <a:ext uri="{FF2B5EF4-FFF2-40B4-BE49-F238E27FC236}">
                <a16:creationId xmlns:a16="http://schemas.microsoft.com/office/drawing/2014/main" id="{63BEE0B6-EF37-752F-92F7-E14103AB2E26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xfrm>
            <a:off x="-2" y="-4724"/>
            <a:ext cx="7747058" cy="8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标题 7">
            <a:extLst>
              <a:ext uri="{FF2B5EF4-FFF2-40B4-BE49-F238E27FC236}">
                <a16:creationId xmlns:a16="http://schemas.microsoft.com/office/drawing/2014/main" id="{4FE1C712-DA6B-6F25-E787-BA10CAC8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pic>
        <p:nvPicPr>
          <p:cNvPr id="29" name="视频 28">
            <a:extLst>
              <a:ext uri="{FF2B5EF4-FFF2-40B4-BE49-F238E27FC236}">
                <a16:creationId xmlns:a16="http://schemas.microsoft.com/office/drawing/2014/main" id="{F1F26535-21A9-BD50-E29C-C1660E8346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5429104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6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6"/>
    </mc:Choice>
    <mc:Fallback>
      <p:transition spd="slow" advTm="7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0" x="8321675" y="2159000"/>
          <p14:tracePt t="688" x="8289925" y="2159000"/>
          <p14:tracePt t="699" x="8272463" y="2159000"/>
          <p14:tracePt t="705" x="8240713" y="2159000"/>
          <p14:tracePt t="712" x="8208963" y="2176463"/>
          <p14:tracePt t="722" x="8167688" y="2192338"/>
          <p14:tracePt t="730" x="8120063" y="2192338"/>
          <p14:tracePt t="737" x="8088313" y="2208213"/>
          <p14:tracePt t="747" x="8054975" y="2224088"/>
          <p14:tracePt t="756" x="8007350" y="2224088"/>
          <p14:tracePt t="764" x="7974013" y="2239963"/>
          <p14:tracePt t="783" x="7894638" y="2255838"/>
          <p14:tracePt t="789" x="7861300" y="2255838"/>
          <p14:tracePt t="802" x="7789863" y="2273300"/>
          <p14:tracePt t="818" x="7756525" y="2273300"/>
          <p14:tracePt t="827" x="7724775" y="2273300"/>
          <p14:tracePt t="834" x="7708900" y="2273300"/>
          <p14:tracePt t="843" x="7693025" y="2273300"/>
          <p14:tracePt t="851" x="7677150" y="2273300"/>
          <p14:tracePt t="867" x="7659688" y="2273300"/>
          <p14:tracePt t="883" x="7643813" y="2273300"/>
          <p14:tracePt t="1085" x="7643813" y="2289175"/>
          <p14:tracePt t="1093" x="7643813" y="2305050"/>
          <p14:tracePt t="1101" x="7643813" y="2320925"/>
          <p14:tracePt t="1109" x="7643813" y="2336800"/>
          <p14:tracePt t="1118" x="7627938" y="2360613"/>
          <p14:tracePt t="1136" x="7627938" y="2409825"/>
          <p14:tracePt t="1143" x="7612063" y="2425700"/>
          <p14:tracePt t="1158" x="7612063" y="2457450"/>
          <p14:tracePt t="1164" x="7596188" y="2473325"/>
          <p14:tracePt t="1169" x="7596188" y="2490788"/>
          <p14:tracePt t="1181" x="7596188" y="2506663"/>
          <p14:tracePt t="1185" x="7596188" y="2538413"/>
          <p14:tracePt t="1193" x="7580313" y="2554288"/>
          <p14:tracePt t="1202" x="7580313" y="2570163"/>
          <p14:tracePt t="1210" x="7580313" y="2587625"/>
          <p14:tracePt t="1224" x="7580313" y="2603500"/>
          <p14:tracePt t="1231" x="7580313" y="2619375"/>
          <p14:tracePt t="1248" x="7580313" y="2635250"/>
          <p14:tracePt t="1256" x="7580313" y="2651125"/>
          <p14:tracePt t="1269" x="7580313" y="2667000"/>
          <p14:tracePt t="1277" x="7580313" y="2682875"/>
          <p14:tracePt t="1290" x="7562850" y="2740025"/>
          <p14:tracePt t="1307" x="7562850" y="2771775"/>
          <p14:tracePt t="1314" x="7562850" y="2787650"/>
          <p14:tracePt t="1340" x="7562850" y="2836863"/>
          <p14:tracePt t="1346" x="7546975" y="2852738"/>
          <p14:tracePt t="1351" x="7546975" y="2868613"/>
          <p14:tracePt t="1359" x="7546975" y="2884488"/>
          <p14:tracePt t="1368" x="7546975" y="2917825"/>
          <p14:tracePt t="1376" x="7546975" y="2933700"/>
          <p14:tracePt t="1385" x="7546975" y="2949575"/>
          <p14:tracePt t="1393" x="7546975" y="2965450"/>
          <p14:tracePt t="1402" x="7546975" y="2981325"/>
          <p14:tracePt t="1409" x="7546975" y="3014663"/>
          <p14:tracePt t="1418" x="7546975" y="3030538"/>
          <p14:tracePt t="1425" x="7546975" y="3046413"/>
          <p14:tracePt t="1434" x="7546975" y="3062288"/>
          <p14:tracePt t="1443" x="7546975" y="3086100"/>
          <p14:tracePt t="1452" x="7546975" y="3101975"/>
          <p14:tracePt t="1469" x="7546975" y="3119438"/>
          <p14:tracePt t="5019" x="7531100" y="3119438"/>
          <p14:tracePt t="5036" x="7434263" y="3119438"/>
          <p14:tracePt t="5045" x="7378700" y="3119438"/>
          <p14:tracePt t="5057" x="7297738" y="3119438"/>
          <p14:tracePt t="5065" x="7232650" y="3119438"/>
          <p14:tracePt t="5070" x="7169150" y="3119438"/>
          <p14:tracePt t="5076" x="7088188" y="3101975"/>
          <p14:tracePt t="5084" x="6999288" y="3101975"/>
          <p14:tracePt t="5093" x="6934200" y="3086100"/>
          <p14:tracePt t="5102" x="6870700" y="3062288"/>
          <p14:tracePt t="5116" x="6724650" y="3030538"/>
          <p14:tracePt t="5136" x="6651625" y="3014663"/>
          <p14:tracePt t="5151" x="6538913" y="2997200"/>
          <p14:tracePt t="5160" x="6459538" y="2997200"/>
          <p14:tracePt t="5163" x="6426200" y="2997200"/>
          <p14:tracePt t="5175" x="6394450" y="2997200"/>
          <p14:tracePt t="5180" x="6345238" y="2997200"/>
          <p14:tracePt t="5185" x="6313488" y="2997200"/>
          <p14:tracePt t="5194" x="6297613" y="2997200"/>
          <p14:tracePt t="5200" x="6257925" y="2997200"/>
          <p14:tracePt t="5210" x="6240463" y="2997200"/>
          <p14:tracePt t="5218" x="6224588" y="2997200"/>
          <p14:tracePt t="5226" x="6192838" y="2997200"/>
          <p14:tracePt t="5245" x="6176963" y="2997200"/>
          <p14:tracePt t="5257" x="6161088" y="2997200"/>
          <p14:tracePt t="5263" x="6143625" y="2997200"/>
          <p14:tracePt t="5267" x="6111875" y="3014663"/>
          <p14:tracePt t="5276" x="6096000" y="3030538"/>
          <p14:tracePt t="5284" x="6064250" y="3046413"/>
          <p14:tracePt t="5303" x="6048375" y="3046413"/>
          <p14:tracePt t="5311" x="6030913" y="3062288"/>
          <p14:tracePt t="5318" x="6015038" y="3086100"/>
          <p14:tracePt t="5326" x="5983288" y="3101975"/>
          <p14:tracePt t="5334" x="5967413" y="3119438"/>
          <p14:tracePt t="5343" x="5951538" y="3135313"/>
          <p14:tracePt t="5351" x="5934075" y="3167063"/>
          <p14:tracePt t="5359" x="5918200" y="3167063"/>
          <p14:tracePt t="5368" x="5894388" y="3182938"/>
          <p14:tracePt t="5376" x="5894388" y="3198813"/>
          <p14:tracePt t="5385" x="5894388" y="3214688"/>
          <p14:tracePt t="5393" x="5878513" y="3232150"/>
          <p14:tracePt t="5401" x="5878513" y="3248025"/>
          <p14:tracePt t="5418" x="5878513" y="3263900"/>
          <p14:tracePt t="5426" x="5878513" y="3279775"/>
          <p14:tracePt t="5435" x="5878513" y="3311525"/>
          <p14:tracePt t="5442" x="5878513" y="3328988"/>
          <p14:tracePt t="5452" x="5878513" y="3344863"/>
          <p14:tracePt t="5459" x="5878513" y="3360738"/>
          <p14:tracePt t="5468" x="5894388" y="3376613"/>
          <p14:tracePt t="5476" x="5934075" y="3392488"/>
          <p14:tracePt t="5486" x="5967413" y="3408363"/>
          <p14:tracePt t="5493" x="5999163" y="3408363"/>
          <p14:tracePt t="5501" x="6048375" y="3433763"/>
          <p14:tracePt t="5510" x="6096000" y="3433763"/>
          <p14:tracePt t="5518" x="6176963" y="3449638"/>
          <p14:tracePt t="5526" x="6240463" y="3449638"/>
          <p14:tracePt t="5535" x="6329363" y="3465513"/>
          <p14:tracePt t="5543" x="6426200" y="3465513"/>
          <p14:tracePt t="5552" x="6507163" y="3481388"/>
          <p14:tracePt t="5560" x="6619875" y="3481388"/>
          <p14:tracePt t="5568" x="6724650" y="3481388"/>
          <p14:tracePt t="5577" x="6837363" y="3481388"/>
          <p14:tracePt t="5585" x="6934200" y="3481388"/>
          <p14:tracePt t="5593" x="7054850" y="3481388"/>
          <p14:tracePt t="5601" x="7151688" y="3449638"/>
          <p14:tracePt t="5609" x="7248525" y="3408363"/>
          <p14:tracePt t="5619" x="7313613" y="3376613"/>
          <p14:tracePt t="5627" x="7394575" y="3344863"/>
          <p14:tracePt t="5635" x="7450138" y="3311525"/>
          <p14:tracePt t="5643" x="7515225" y="3295650"/>
          <p14:tracePt t="5651" x="7531100" y="3263900"/>
          <p14:tracePt t="5660" x="7580313" y="3248025"/>
          <p14:tracePt t="5668" x="7612063" y="3214688"/>
          <p14:tracePt t="5677" x="7627938" y="3198813"/>
          <p14:tracePt t="5685" x="7659688" y="3182938"/>
          <p14:tracePt t="5694" x="7677150" y="3167063"/>
          <p14:tracePt t="5702" x="7693025" y="3119438"/>
          <p14:tracePt t="5710" x="7708900" y="3101975"/>
          <p14:tracePt t="5718" x="7708900" y="3086100"/>
          <p14:tracePt t="5727" x="7708900" y="3062288"/>
          <p14:tracePt t="5734" x="7724775" y="3046413"/>
          <p14:tracePt t="5742" x="7724775" y="3030538"/>
          <p14:tracePt t="5752" x="7724775" y="3014663"/>
          <p14:tracePt t="5760" x="7724775" y="2981325"/>
          <p14:tracePt t="5767" x="7724775" y="2965450"/>
          <p14:tracePt t="5776" x="7724775" y="2949575"/>
          <p14:tracePt t="5785" x="7724775" y="2933700"/>
          <p14:tracePt t="5794" x="7724775" y="2884488"/>
          <p14:tracePt t="5801" x="7724775" y="2868613"/>
          <p14:tracePt t="5810" x="7724775" y="2836863"/>
          <p14:tracePt t="5818" x="7708900" y="2787650"/>
          <p14:tracePt t="5826" x="7708900" y="2771775"/>
          <p14:tracePt t="5834" x="7693025" y="2740025"/>
          <p14:tracePt t="5843" x="7677150" y="2700338"/>
          <p14:tracePt t="5851" x="7659688" y="2682875"/>
          <p14:tracePt t="5860" x="7627938" y="2651125"/>
          <p14:tracePt t="5868" x="7612063" y="2635250"/>
          <p14:tracePt t="5876" x="7596188" y="2603500"/>
          <p14:tracePt t="5885" x="7562850" y="2587625"/>
          <p14:tracePt t="5893" x="7531100" y="2570163"/>
          <p14:tracePt t="5901" x="7499350" y="2554288"/>
          <p14:tracePt t="5909" x="7483475" y="2538413"/>
          <p14:tracePt t="5918" x="7450138" y="2522538"/>
          <p14:tracePt t="5927" x="7434263" y="2506663"/>
          <p14:tracePt t="5935" x="7394575" y="2506663"/>
          <p14:tracePt t="5943" x="7361238" y="2506663"/>
          <p14:tracePt t="5951" x="7345363" y="2490788"/>
          <p14:tracePt t="5960" x="7313613" y="2490788"/>
          <p14:tracePt t="5968" x="7297738" y="2490788"/>
          <p14:tracePt t="5977" x="7281863" y="2490788"/>
          <p14:tracePt t="5985" x="7248525" y="2490788"/>
          <p14:tracePt t="5993" x="7232650" y="2490788"/>
          <p14:tracePt t="6002" x="7216775" y="2490788"/>
          <p14:tracePt t="6052" x="7200900" y="24907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Method: Prediction Oscillation Based Correspondence Rectification</a:t>
            </a:r>
            <a:endParaRPr lang="en-US" altLang="zh-CN" dirty="0">
              <a:ea typeface="STKaiti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3" name="文本占位符 8"/>
          <p:cNvSpPr txBox="1">
            <a:spLocks/>
          </p:cNvSpPr>
          <p:nvPr/>
        </p:nvSpPr>
        <p:spPr>
          <a:xfrm>
            <a:off x="843004" y="1794338"/>
            <a:ext cx="10896606" cy="595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pseudo-predictions output by the model based on the knowledge learned from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pseudo-labels with correct correspondence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be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箭头: 下 21">
            <a:extLst>
              <a:ext uri="{FF2B5EF4-FFF2-40B4-BE49-F238E27FC236}">
                <a16:creationId xmlns:a16="http://schemas.microsoft.com/office/drawing/2014/main" id="{108D708E-6D51-C71E-B8CF-D0D6A67A596B}"/>
              </a:ext>
            </a:extLst>
          </p:cNvPr>
          <p:cNvSpPr/>
          <p:nvPr/>
        </p:nvSpPr>
        <p:spPr>
          <a:xfrm>
            <a:off x="5900693" y="2542285"/>
            <a:ext cx="390614" cy="461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462"/>
                </a:moveTo>
                <a:lnTo>
                  <a:pt x="5400" y="12462"/>
                </a:lnTo>
                <a:lnTo>
                  <a:pt x="5400" y="0"/>
                </a:lnTo>
                <a:lnTo>
                  <a:pt x="16200" y="0"/>
                </a:lnTo>
                <a:lnTo>
                  <a:pt x="16200" y="12462"/>
                </a:lnTo>
                <a:lnTo>
                  <a:pt x="21600" y="1246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文本占位符 8"/>
          <p:cNvSpPr txBox="1">
            <a:spLocks/>
          </p:cNvSpPr>
          <p:nvPr/>
        </p:nvSpPr>
        <p:spPr>
          <a:xfrm>
            <a:off x="332557" y="2988523"/>
            <a:ext cx="11526883" cy="595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is, the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oscillating pseudo-predictions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correspondence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[image, pseudo-caption] pairs</a:t>
            </a:r>
            <a:endParaRPr lang="zh-CN" altLang="en-US" b="0" dirty="0">
              <a:solidFill>
                <a:srgbClr val="FF00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10" y="4088001"/>
            <a:ext cx="4000500" cy="7524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894325" y="3628022"/>
            <a:ext cx="2390398" cy="708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799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output clean probability</a:t>
            </a:r>
          </a:p>
          <a:p>
            <a:pPr algn="ctr"/>
            <a:r>
              <a:rPr lang="en-US" altLang="zh-CN" sz="1799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with fitted GMM </a:t>
            </a:r>
          </a:p>
          <a:p>
            <a:pPr algn="ctr"/>
            <a:endParaRPr lang="zh-CN" altLang="en-US" sz="408" dirty="0"/>
          </a:p>
        </p:txBody>
      </p:sp>
      <p:sp>
        <p:nvSpPr>
          <p:cNvPr id="17" name="箭头: 下 21">
            <a:extLst>
              <a:ext uri="{FF2B5EF4-FFF2-40B4-BE49-F238E27FC236}">
                <a16:creationId xmlns:a16="http://schemas.microsoft.com/office/drawing/2014/main" id="{108D708E-6D51-C71E-B8CF-D0D6A67A596B}"/>
              </a:ext>
            </a:extLst>
          </p:cNvPr>
          <p:cNvSpPr/>
          <p:nvPr/>
        </p:nvSpPr>
        <p:spPr>
          <a:xfrm rot="16200000">
            <a:off x="5900693" y="4008285"/>
            <a:ext cx="390614" cy="954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462"/>
                </a:moveTo>
                <a:lnTo>
                  <a:pt x="5400" y="12462"/>
                </a:lnTo>
                <a:lnTo>
                  <a:pt x="5400" y="0"/>
                </a:lnTo>
                <a:lnTo>
                  <a:pt x="16200" y="0"/>
                </a:lnTo>
                <a:lnTo>
                  <a:pt x="16200" y="12462"/>
                </a:lnTo>
                <a:lnTo>
                  <a:pt x="21600" y="1246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15" y="3720491"/>
            <a:ext cx="3403104" cy="14957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431" y="5216210"/>
            <a:ext cx="3495137" cy="121789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654753" y="4310492"/>
            <a:ext cx="445307" cy="393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254453" y="5390022"/>
            <a:ext cx="445307" cy="393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stCxn id="23" idx="1"/>
            <a:endCxn id="24" idx="0"/>
          </p:cNvCxnSpPr>
          <p:nvPr/>
        </p:nvCxnSpPr>
        <p:spPr>
          <a:xfrm flipH="1">
            <a:off x="5477107" y="4507156"/>
            <a:ext cx="2177646" cy="882866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轮播图">
            <a:extLst>
              <a:ext uri="{FF2B5EF4-FFF2-40B4-BE49-F238E27FC236}">
                <a16:creationId xmlns:a16="http://schemas.microsoft.com/office/drawing/2014/main" id="{C996B3E9-1E24-91F6-DCF5-28D5DC07E1BD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xfrm>
            <a:off x="-2" y="-4724"/>
            <a:ext cx="7747058" cy="8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7">
            <a:extLst>
              <a:ext uri="{FF2B5EF4-FFF2-40B4-BE49-F238E27FC236}">
                <a16:creationId xmlns:a16="http://schemas.microsoft.com/office/drawing/2014/main" id="{7C38F16B-F723-5B3A-2F7A-12A431BB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pic>
        <p:nvPicPr>
          <p:cNvPr id="27" name="视频 26">
            <a:extLst>
              <a:ext uri="{FF2B5EF4-FFF2-40B4-BE49-F238E27FC236}">
                <a16:creationId xmlns:a16="http://schemas.microsoft.com/office/drawing/2014/main" id="{29829989-BDED-E053-6A99-4CB2E70DF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-2" y="5418158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59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6"/>
    </mc:Choice>
    <mc:Fallback>
      <p:transition spd="slow" advTm="6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Experiment -</a:t>
            </a:r>
            <a:r>
              <a:rPr lang="zh-CN" altLang="en-US" dirty="0"/>
              <a:t> </a:t>
            </a:r>
            <a:r>
              <a:rPr lang="en-US" altLang="zh-CN" dirty="0"/>
              <a:t>Flickr30K, MS-COCO</a:t>
            </a:r>
          </a:p>
          <a:p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 of recall R@1, R@5, R10 and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Rsum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Flickr30K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MS-COCO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70" y="1946366"/>
            <a:ext cx="6119751" cy="4252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821" y="2980447"/>
            <a:ext cx="5676157" cy="2421255"/>
          </a:xfrm>
          <a:prstGeom prst="rect">
            <a:avLst/>
          </a:prstGeom>
        </p:spPr>
      </p:pic>
      <p:pic>
        <p:nvPicPr>
          <p:cNvPr id="9" name="Picture 4" descr="轮播图">
            <a:extLst>
              <a:ext uri="{FF2B5EF4-FFF2-40B4-BE49-F238E27FC236}">
                <a16:creationId xmlns:a16="http://schemas.microsoft.com/office/drawing/2014/main" id="{8C399B86-3472-E44E-5D6D-B6744F2213F9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xfrm>
            <a:off x="-2" y="-4724"/>
            <a:ext cx="7747058" cy="8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7">
            <a:extLst>
              <a:ext uri="{FF2B5EF4-FFF2-40B4-BE49-F238E27FC236}">
                <a16:creationId xmlns:a16="http://schemas.microsoft.com/office/drawing/2014/main" id="{83F33521-74BE-A2D6-D638-EC5B8F46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pic>
        <p:nvPicPr>
          <p:cNvPr id="19" name="视频 18">
            <a:extLst>
              <a:ext uri="{FF2B5EF4-FFF2-40B4-BE49-F238E27FC236}">
                <a16:creationId xmlns:a16="http://schemas.microsoft.com/office/drawing/2014/main" id="{27BFF9A4-48CA-E269-8189-0FF207542F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0032000" y="5415770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7"/>
    </mc:Choice>
    <mc:Fallback>
      <p:transition spd="slow" advTm="10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74" x="7200900" y="2490788"/>
          <p14:tracePt t="887" x="7169150" y="2490788"/>
          <p14:tracePt t="895" x="7151688" y="2490788"/>
          <p14:tracePt t="902" x="7135813" y="2490788"/>
          <p14:tracePt t="911" x="7119938" y="2490788"/>
          <p14:tracePt t="919" x="7088188" y="2506663"/>
          <p14:tracePt t="927" x="7054850" y="2506663"/>
          <p14:tracePt t="936" x="6999288" y="2506663"/>
          <p14:tracePt t="944" x="6934200" y="2522538"/>
          <p14:tracePt t="952" x="6870700" y="2522538"/>
          <p14:tracePt t="961" x="6821488" y="2522538"/>
          <p14:tracePt t="969" x="6757988" y="2522538"/>
          <p14:tracePt t="978" x="6692900" y="2522538"/>
          <p14:tracePt t="985" x="6677025" y="2522538"/>
          <p14:tracePt t="994" x="6619875" y="2522538"/>
          <p14:tracePt t="1002" x="6572250" y="2522538"/>
          <p14:tracePt t="1010" x="6523038" y="2506663"/>
          <p14:tracePt t="1019" x="6491288" y="2506663"/>
          <p14:tracePt t="1027" x="6426200" y="2473325"/>
          <p14:tracePt t="1036" x="6410325" y="2473325"/>
          <p14:tracePt t="1044" x="6378575" y="2441575"/>
          <p14:tracePt t="1052" x="6345238" y="2441575"/>
          <p14:tracePt t="1060" x="6313488" y="2425700"/>
          <p14:tracePt t="1069" x="6273800" y="2409825"/>
          <p14:tracePt t="1078" x="6257925" y="2378075"/>
          <p14:tracePt t="1086" x="6224588" y="2378075"/>
          <p14:tracePt t="1095" x="6192838" y="2360613"/>
          <p14:tracePt t="1102" x="6176963" y="2320925"/>
          <p14:tracePt t="1111" x="6161088" y="2305050"/>
          <p14:tracePt t="1119" x="6143625" y="2289175"/>
          <p14:tracePt t="1128" x="6111875" y="2273300"/>
          <p14:tracePt t="1136" x="6096000" y="2255838"/>
          <p14:tracePt t="1145" x="6080125" y="2239963"/>
          <p14:tracePt t="1152" x="6064250" y="2224088"/>
          <p14:tracePt t="1161" x="6064250" y="2208213"/>
          <p14:tracePt t="1169" x="6048375" y="2208213"/>
          <p14:tracePt t="1177" x="6048375" y="2192338"/>
          <p14:tracePt t="1186" x="6030913" y="2192338"/>
          <p14:tracePt t="1194" x="6030913" y="2176463"/>
          <p14:tracePt t="1202" x="6015038" y="2159000"/>
          <p14:tracePt t="1211" x="6015038" y="2143125"/>
          <p14:tracePt t="1228" x="6015038" y="2127250"/>
          <p14:tracePt t="1236" x="6015038" y="2111375"/>
          <p14:tracePt t="1244" x="6015038" y="2095500"/>
          <p14:tracePt t="1248" x="6015038" y="2079625"/>
          <p14:tracePt t="1257" x="6015038" y="2063750"/>
          <p14:tracePt t="1275" x="6015038" y="2030413"/>
          <p14:tracePt t="1281" x="6015038" y="2014538"/>
          <p14:tracePt t="1286" x="6030913" y="2014538"/>
          <p14:tracePt t="1294" x="6048375" y="1998663"/>
          <p14:tracePt t="1303" x="6048375" y="1974850"/>
          <p14:tracePt t="1312" x="6064250" y="1974850"/>
          <p14:tracePt t="1319" x="6064250" y="1958975"/>
          <p14:tracePt t="1333" x="6080125" y="1958975"/>
          <p14:tracePt t="1341" x="6096000" y="1958975"/>
          <p14:tracePt t="1358" x="6127750" y="1941513"/>
          <p14:tracePt t="1366" x="6143625" y="1941513"/>
          <p14:tracePt t="1379" x="6161088" y="1941513"/>
          <p14:tracePt t="1386" x="6176963" y="1941513"/>
          <p14:tracePt t="1400" x="6240463" y="1925638"/>
          <p14:tracePt t="1411" x="6273800" y="1925638"/>
          <p14:tracePt t="1424" x="6362700" y="1909763"/>
          <p14:tracePt t="1433" x="6394450" y="1909763"/>
          <p14:tracePt t="1446" x="6426200" y="1893888"/>
          <p14:tracePt t="1452" x="6459538" y="1893888"/>
          <p14:tracePt t="1461" x="6491288" y="1893888"/>
          <p14:tracePt t="1469" x="6538913" y="1893888"/>
          <p14:tracePt t="1477" x="6556375" y="1893888"/>
          <p14:tracePt t="1485" x="6588125" y="1893888"/>
          <p14:tracePt t="1494" x="6619875" y="1893888"/>
          <p14:tracePt t="1502" x="6651625" y="1893888"/>
          <p14:tracePt t="1512" x="6692900" y="1893888"/>
          <p14:tracePt t="1519" x="6724650" y="1893888"/>
          <p14:tracePt t="1527" x="6757988" y="1893888"/>
          <p14:tracePt t="1535" x="6789738" y="1893888"/>
          <p14:tracePt t="1544" x="6821488" y="1893888"/>
          <p14:tracePt t="1552" x="6853238" y="1893888"/>
          <p14:tracePt t="1561" x="6886575" y="1893888"/>
          <p14:tracePt t="1568" x="6918325" y="1893888"/>
          <p14:tracePt t="1578" x="6950075" y="1909763"/>
          <p14:tracePt t="1586" x="6983413" y="1909763"/>
          <p14:tracePt t="1594" x="7015163" y="1925638"/>
          <p14:tracePt t="1603" x="7054850" y="1941513"/>
          <p14:tracePt t="1610" x="7088188" y="1941513"/>
          <p14:tracePt t="1619" x="7119938" y="1958975"/>
          <p14:tracePt t="1627" x="7151688" y="1958975"/>
          <p14:tracePt t="1635" x="7200900" y="1998663"/>
          <p14:tracePt t="1644" x="7216775" y="1998663"/>
          <p14:tracePt t="1652" x="7248525" y="2014538"/>
          <p14:tracePt t="1661" x="7281863" y="2030413"/>
          <p14:tracePt t="1669" x="7297738" y="2030413"/>
          <p14:tracePt t="1677" x="7329488" y="2046288"/>
          <p14:tracePt t="1686" x="7345363" y="2063750"/>
          <p14:tracePt t="1694" x="7378700" y="2063750"/>
          <p14:tracePt t="1702" x="7394575" y="2079625"/>
          <p14:tracePt t="1711" x="7410450" y="2095500"/>
          <p14:tracePt t="1719" x="7450138" y="2095500"/>
          <p14:tracePt t="1727" x="7466013" y="2111375"/>
          <p14:tracePt t="1736" x="7483475" y="2127250"/>
          <p14:tracePt t="1744" x="7499350" y="2127250"/>
          <p14:tracePt t="1752" x="7515225" y="2143125"/>
          <p14:tracePt t="1760" x="7531100" y="2143125"/>
          <p14:tracePt t="1769" x="7546975" y="2159000"/>
          <p14:tracePt t="1777" x="7562850" y="2176463"/>
          <p14:tracePt t="1786" x="7612063" y="2192338"/>
          <p14:tracePt t="1794" x="7627938" y="2208213"/>
          <p14:tracePt t="1802" x="7643813" y="2224088"/>
          <p14:tracePt t="1811" x="7659688" y="2239963"/>
          <p14:tracePt t="1819" x="7677150" y="2239963"/>
          <p14:tracePt t="1827" x="7693025" y="2255838"/>
          <p14:tracePt t="1835" x="7708900" y="2273300"/>
          <p14:tracePt t="1844" x="7724775" y="2289175"/>
          <p14:tracePt t="1852" x="7740650" y="2289175"/>
          <p14:tracePt t="1861" x="7756525" y="2305050"/>
          <p14:tracePt t="1869" x="7773988" y="2305050"/>
          <p14:tracePt t="1877" x="7773988" y="2320925"/>
          <p14:tracePt t="1886" x="7789863" y="2320925"/>
          <p14:tracePt t="1894" x="7805738" y="2336800"/>
          <p14:tracePt t="1902" x="7829550" y="2336800"/>
          <p14:tracePt t="1911" x="7845425" y="2360613"/>
          <p14:tracePt t="1928" x="7861300" y="2360613"/>
          <p14:tracePt t="1936" x="7878763" y="2378075"/>
          <p14:tracePt t="1944" x="7894638" y="2378075"/>
          <p14:tracePt t="1952" x="7910513" y="2393950"/>
          <p14:tracePt t="1961" x="7926388" y="2393950"/>
          <p14:tracePt t="1968" x="7942263" y="2409825"/>
          <p14:tracePt t="1986" x="7958138" y="2425700"/>
          <p14:tracePt t="1994" x="7974013" y="2425700"/>
          <p14:tracePt t="2003" x="7991475" y="2425700"/>
          <p14:tracePt t="2011" x="7991475" y="2441575"/>
          <p14:tracePt t="2020" x="8007350" y="2441575"/>
          <p14:tracePt t="2027" x="8023225" y="2441575"/>
          <p14:tracePt t="2035" x="8023225" y="2457450"/>
          <p14:tracePt t="2044" x="8039100" y="2457450"/>
          <p14:tracePt t="2053" x="8054975" y="2473325"/>
          <p14:tracePt t="2061" x="8088313" y="2473325"/>
          <p14:tracePt t="2070" x="8104188" y="2473325"/>
          <p14:tracePt t="2077" x="8120063" y="2490788"/>
          <p14:tracePt t="2094" x="8135938" y="2490788"/>
          <p14:tracePt t="2102" x="8151813" y="2506663"/>
          <p14:tracePt t="2110" x="8167688" y="2506663"/>
          <p14:tracePt t="2127" x="8185150" y="2506663"/>
          <p14:tracePt t="2144" x="8208963" y="2506663"/>
          <p14:tracePt t="2152" x="8208963" y="2522538"/>
          <p14:tracePt t="2183" x="8224838" y="2522538"/>
          <p14:tracePt t="2263" x="8224838" y="25066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Experiment - </a:t>
            </a:r>
            <a:r>
              <a:rPr lang="en-US" altLang="zh-CN" dirty="0" err="1"/>
              <a:t>NoW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647697" y="1523122"/>
            <a:ext cx="10896606" cy="19058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 of recall R@1, R@5, R10 and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Rsum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that although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dataset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Chinese, English, Japanese, Russian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etc., but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Chinese is the main part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first use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Jieba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tokenizer to tokenize the text. We also provide data versions using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BPETokenizer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BertTokenizer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tokenization.</a:t>
            </a:r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0" y="3773805"/>
            <a:ext cx="5875043" cy="2268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199" y="3049905"/>
            <a:ext cx="4546950" cy="168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488" y="4736095"/>
            <a:ext cx="4478371" cy="17046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15543" y="5990273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Jieba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 rot="5400000">
            <a:off x="10785326" y="3802500"/>
            <a:ext cx="161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BPETokenizer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 rot="5400000">
            <a:off x="10791738" y="5466645"/>
            <a:ext cx="159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BertTokenizer</a:t>
            </a:r>
            <a:endParaRPr lang="zh-CN" altLang="en-US" b="1" dirty="0"/>
          </a:p>
        </p:txBody>
      </p:sp>
      <p:pic>
        <p:nvPicPr>
          <p:cNvPr id="11" name="Picture 4" descr="轮播图">
            <a:extLst>
              <a:ext uri="{FF2B5EF4-FFF2-40B4-BE49-F238E27FC236}">
                <a16:creationId xmlns:a16="http://schemas.microsoft.com/office/drawing/2014/main" id="{E7AA38A5-2008-9657-4F91-3759761B473B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xfrm>
            <a:off x="-2" y="-4724"/>
            <a:ext cx="7747058" cy="8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标题 7">
            <a:extLst>
              <a:ext uri="{FF2B5EF4-FFF2-40B4-BE49-F238E27FC236}">
                <a16:creationId xmlns:a16="http://schemas.microsoft.com/office/drawing/2014/main" id="{62588CFC-5625-E522-63EC-265F2A89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pic>
        <p:nvPicPr>
          <p:cNvPr id="23" name="视频 22">
            <a:extLst>
              <a:ext uri="{FF2B5EF4-FFF2-40B4-BE49-F238E27FC236}">
                <a16:creationId xmlns:a16="http://schemas.microsoft.com/office/drawing/2014/main" id="{C4A01F70-D1DB-5553-03E0-7048A82140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0032000" y="898059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6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"/>
    </mc:Choice>
    <mc:Fallback>
      <p:transition spd="slow" advTm="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08860" y="3042051"/>
            <a:ext cx="757428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https://arxiv.org/pdf/2408.01349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https://github.com/alipay/PC2-NoiseofWeb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HuggingFace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https://huggingface.co/datasets/NJUyued/NoW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Zhihu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（知乎）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https://zhuanlan.zhihu.com/p/711149124</a:t>
            </a:r>
          </a:p>
        </p:txBody>
      </p:sp>
      <p:sp>
        <p:nvSpPr>
          <p:cNvPr id="8" name="矩形 7"/>
          <p:cNvSpPr/>
          <p:nvPr/>
        </p:nvSpPr>
        <p:spPr>
          <a:xfrm>
            <a:off x="3048000" y="16269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Thanks!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23BCFE-C406-C715-521F-37C0C791A0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61" y="5118910"/>
            <a:ext cx="1472475" cy="1472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E67902-B088-1273-1A7C-4DE7966BA3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22" y="5118909"/>
            <a:ext cx="1472476" cy="14724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7F97D4-35C0-CD68-D3EC-05C18FF15F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91" y="5118909"/>
            <a:ext cx="1472476" cy="14724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68AC3D-3E81-83C7-B65B-924C79D384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118909"/>
            <a:ext cx="1472476" cy="1472476"/>
          </a:xfrm>
          <a:prstGeom prst="rect">
            <a:avLst/>
          </a:prstGeom>
        </p:spPr>
      </p:pic>
      <p:pic>
        <p:nvPicPr>
          <p:cNvPr id="33" name="视频 32">
            <a:extLst>
              <a:ext uri="{FF2B5EF4-FFF2-40B4-BE49-F238E27FC236}">
                <a16:creationId xmlns:a16="http://schemas.microsoft.com/office/drawing/2014/main" id="{1BA11D07-FCC0-2C5A-3963-3CCE40BD9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0032000" y="0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4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23"/>
    </mc:Choice>
    <mc:Fallback>
      <p:transition spd="slow" advTm="12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轮播图">
            <a:extLst>
              <a:ext uri="{FF2B5EF4-FFF2-40B4-BE49-F238E27FC236}">
                <a16:creationId xmlns:a16="http://schemas.microsoft.com/office/drawing/2014/main" id="{98A6C71E-9075-BC0D-C34A-2CFD707BA7A1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Cross-Modal Retrieval</a:t>
            </a:r>
            <a:endParaRPr lang="zh-CN" altLang="en-US" dirty="0"/>
          </a:p>
          <a:p>
            <a:endParaRPr lang="en-US" altLang="zh-CN" dirty="0">
              <a:ea typeface="STKaiti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309" y="2422536"/>
            <a:ext cx="2302246" cy="138710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074519" y="2558690"/>
            <a:ext cx="23882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soccer player is beaten to the ball by the soccer player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95333" y="4200257"/>
            <a:ext cx="1092200" cy="106045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722545" y="4200256"/>
            <a:ext cx="1092200" cy="106045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759530" y="4407199"/>
            <a:ext cx="1018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Text</a:t>
            </a:r>
          </a:p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Encoder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832319" y="4407316"/>
            <a:ext cx="1018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Image</a:t>
            </a:r>
          </a:p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Encoder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2341432" y="3809639"/>
            <a:ext cx="1" cy="390618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 flipH="1">
            <a:off x="10268645" y="3574353"/>
            <a:ext cx="2" cy="625903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22264" y="4200256"/>
            <a:ext cx="1539844" cy="106045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 flipV="1">
            <a:off x="2887533" y="4730481"/>
            <a:ext cx="2434731" cy="1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stCxn id="17" idx="1"/>
            <a:endCxn id="28" idx="3"/>
          </p:cNvCxnSpPr>
          <p:nvPr/>
        </p:nvCxnSpPr>
        <p:spPr>
          <a:xfrm flipH="1">
            <a:off x="6862108" y="4730481"/>
            <a:ext cx="2860437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359249" y="4407198"/>
            <a:ext cx="1539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Similarity</a:t>
            </a:r>
          </a:p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Measurement</a:t>
            </a:r>
            <a:endParaRPr lang="zh-CN" altLang="en-US" dirty="0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187" y="2939031"/>
            <a:ext cx="5092700" cy="318294"/>
          </a:xfrm>
          <a:prstGeom prst="rect">
            <a:avLst/>
          </a:prstGeom>
        </p:spPr>
      </p:pic>
      <p:pic>
        <p:nvPicPr>
          <p:cNvPr id="52" name="视频 51">
            <a:extLst>
              <a:ext uri="{FF2B5EF4-FFF2-40B4-BE49-F238E27FC236}">
                <a16:creationId xmlns:a16="http://schemas.microsoft.com/office/drawing/2014/main" id="{76670E67-4B11-0209-F0DC-B15A57867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0032000" y="5411377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3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5"/>
    </mc:Choice>
    <mc:Fallback>
      <p:transition spd="slow" advTm="11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轮播图">
            <a:extLst>
              <a:ext uri="{FF2B5EF4-FFF2-40B4-BE49-F238E27FC236}">
                <a16:creationId xmlns:a16="http://schemas.microsoft.com/office/drawing/2014/main" id="{9B862250-0DE3-2FFB-8B2F-E447526A08D4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Current cross-modal retrieval models rely on</a:t>
            </a:r>
            <a:r>
              <a:rPr lang="zh-CN" altLang="en-US" b="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training on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precisely matched</a:t>
            </a:r>
            <a:r>
              <a:rPr lang="en-US" altLang="zh-CN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data pairs</a:t>
            </a:r>
            <a:endParaRPr lang="zh-CN" altLang="en-US" b="0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sp>
        <p:nvSpPr>
          <p:cNvPr id="13" name="箭头: 下 21">
            <a:extLst>
              <a:ext uri="{FF2B5EF4-FFF2-40B4-BE49-F238E27FC236}">
                <a16:creationId xmlns:a16="http://schemas.microsoft.com/office/drawing/2014/main" id="{108D708E-6D51-C71E-B8CF-D0D6A67A596B}"/>
              </a:ext>
            </a:extLst>
          </p:cNvPr>
          <p:cNvSpPr/>
          <p:nvPr/>
        </p:nvSpPr>
        <p:spPr>
          <a:xfrm>
            <a:off x="5900693" y="2147830"/>
            <a:ext cx="390614" cy="461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462"/>
                </a:moveTo>
                <a:lnTo>
                  <a:pt x="5400" y="12462"/>
                </a:lnTo>
                <a:lnTo>
                  <a:pt x="5400" y="0"/>
                </a:lnTo>
                <a:lnTo>
                  <a:pt x="16200" y="0"/>
                </a:lnTo>
                <a:lnTo>
                  <a:pt x="16200" y="12462"/>
                </a:lnTo>
                <a:lnTo>
                  <a:pt x="21600" y="1246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2A4D7E2C-852C-D8B8-6024-DA7BA0461CF1}"/>
              </a:ext>
            </a:extLst>
          </p:cNvPr>
          <p:cNvSpPr txBox="1"/>
          <p:nvPr/>
        </p:nvSpPr>
        <p:spPr>
          <a:xfrm>
            <a:off x="779733" y="4035950"/>
            <a:ext cx="1076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60"/>
            <a:r>
              <a:rPr lang="en-US" altLang="zh-CN" sz="20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Training </a:t>
            </a:r>
            <a:r>
              <a:rPr lang="en-US" altLang="zh-CN" sz="2000" b="1" dirty="0">
                <a:solidFill>
                  <a:srgbClr val="FF007A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robust cross-modal retrieval models </a:t>
            </a:r>
            <a:r>
              <a:rPr lang="en-US" altLang="zh-CN" sz="2000" b="1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in the presence of noisy correspondence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26ED78-A950-C44D-C704-3FC5A1652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4705630"/>
            <a:ext cx="7772400" cy="1647945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2A4D7E2C-852C-D8B8-6024-DA7BA0461CF1}"/>
              </a:ext>
            </a:extLst>
          </p:cNvPr>
          <p:cNvSpPr txBox="1"/>
          <p:nvPr/>
        </p:nvSpPr>
        <p:spPr>
          <a:xfrm>
            <a:off x="713715" y="2652587"/>
            <a:ext cx="10764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60"/>
            <a:r>
              <a:rPr lang="en-US" altLang="zh-CN" sz="20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Manually annotating images and text is time-consuming and laborious, </a:t>
            </a:r>
          </a:p>
          <a:p>
            <a:pPr algn="ctr" defTabSz="914160"/>
            <a:r>
              <a:rPr lang="en-US" altLang="zh-CN" sz="2000" dirty="0"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while automatically collected data has </a:t>
            </a:r>
            <a:r>
              <a:rPr lang="en-US" altLang="zh-CN" sz="2000" b="1" dirty="0">
                <a:solidFill>
                  <a:srgbClr val="FF007A"/>
                </a:solidFill>
                <a:latin typeface="Times New Roman" panose="0202060305040502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noisy correspondence</a:t>
            </a:r>
            <a:endParaRPr lang="zh-CN" altLang="en-US" sz="2000" b="1" dirty="0">
              <a:solidFill>
                <a:srgbClr val="FF007A"/>
              </a:solidFill>
              <a:latin typeface="Times New Roman" panose="0202060305040502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箭头: 下 21">
            <a:extLst>
              <a:ext uri="{FF2B5EF4-FFF2-40B4-BE49-F238E27FC236}">
                <a16:creationId xmlns:a16="http://schemas.microsoft.com/office/drawing/2014/main" id="{108D708E-6D51-C71E-B8CF-D0D6A67A596B}"/>
              </a:ext>
            </a:extLst>
          </p:cNvPr>
          <p:cNvSpPr/>
          <p:nvPr/>
        </p:nvSpPr>
        <p:spPr>
          <a:xfrm>
            <a:off x="5900693" y="3477189"/>
            <a:ext cx="390614" cy="461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462"/>
                </a:moveTo>
                <a:lnTo>
                  <a:pt x="5400" y="12462"/>
                </a:lnTo>
                <a:lnTo>
                  <a:pt x="5400" y="0"/>
                </a:lnTo>
                <a:lnTo>
                  <a:pt x="16200" y="0"/>
                </a:lnTo>
                <a:lnTo>
                  <a:pt x="16200" y="12462"/>
                </a:lnTo>
                <a:lnTo>
                  <a:pt x="21600" y="1246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" name="视频 41">
            <a:extLst>
              <a:ext uri="{FF2B5EF4-FFF2-40B4-BE49-F238E27FC236}">
                <a16:creationId xmlns:a16="http://schemas.microsoft.com/office/drawing/2014/main" id="{27648395-E79D-63C2-F5EB-165221028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0" y="5422213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9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92"/>
    </mc:Choice>
    <mc:Fallback>
      <p:transition spd="slow" advTm="22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679" x="5321300" y="6810375"/>
          <p14:tracePt t="16717" x="5338763" y="6672263"/>
          <p14:tracePt t="16723" x="5338763" y="6640513"/>
          <p14:tracePt t="16733" x="5338763" y="6624638"/>
          <p14:tracePt t="16738" x="5338763" y="6608763"/>
          <p14:tracePt t="16744" x="5338763" y="6591300"/>
          <p14:tracePt t="16966" x="5338763" y="6559550"/>
          <p14:tracePt t="16979" x="5321300" y="6543675"/>
          <p14:tracePt t="16983" x="5305425" y="6511925"/>
          <p14:tracePt t="16995" x="5305425" y="6478588"/>
          <p14:tracePt t="17004" x="5273675" y="6430963"/>
          <p14:tracePt t="17021" x="5241925" y="6310313"/>
          <p14:tracePt t="17029" x="5208588" y="6245225"/>
          <p14:tracePt t="17052" x="5160963" y="6116638"/>
          <p14:tracePt t="17060" x="5119688" y="6035675"/>
          <p14:tracePt t="17070" x="5103813" y="5946775"/>
          <p14:tracePt t="17078" x="5072063" y="5867400"/>
          <p14:tracePt t="17087" x="5040313" y="5786438"/>
          <p14:tracePt t="17094" x="4991100" y="5640388"/>
          <p14:tracePt t="17104" x="4975225" y="5624513"/>
          <p14:tracePt t="17111" x="4943475" y="5553075"/>
          <p14:tracePt t="17120" x="4926013" y="5519738"/>
          <p14:tracePt t="17128" x="4894263" y="5472113"/>
          <p14:tracePt t="17136" x="4878388" y="5440363"/>
          <p14:tracePt t="17144" x="4862513" y="5407025"/>
          <p14:tracePt t="17153" x="4846638" y="5391150"/>
          <p14:tracePt t="17161" x="4830763" y="5359400"/>
          <p14:tracePt t="17170" x="4813300" y="5326063"/>
          <p14:tracePt t="17177" x="4797425" y="5310188"/>
          <p14:tracePt t="17187" x="4781550" y="5262563"/>
          <p14:tracePt t="17194" x="4757738" y="5246688"/>
          <p14:tracePt t="17204" x="4741863" y="5221288"/>
          <p14:tracePt t="17211" x="4725988" y="5189538"/>
          <p14:tracePt t="17220" x="4725988" y="5173663"/>
          <p14:tracePt t="17228" x="4708525" y="5141913"/>
          <p14:tracePt t="17236" x="4692650" y="5126038"/>
          <p14:tracePt t="17253" x="4692650" y="5108575"/>
          <p14:tracePt t="17262" x="4692650" y="5092700"/>
          <p14:tracePt t="17270" x="4676775" y="5092700"/>
          <p14:tracePt t="17279" x="4676775" y="5076825"/>
          <p14:tracePt t="17286" x="4676775" y="5060950"/>
          <p14:tracePt t="17296" x="4660900" y="5045075"/>
          <p14:tracePt t="17312" x="4660900" y="5029200"/>
          <p14:tracePt t="17320" x="4660900" y="5013325"/>
          <p14:tracePt t="17328" x="4645025" y="4995863"/>
          <p14:tracePt t="17337" x="4645025" y="4979988"/>
          <p14:tracePt t="17345" x="4629150" y="4964113"/>
          <p14:tracePt t="17353" x="4629150" y="4948238"/>
          <p14:tracePt t="17362" x="4611688" y="4916488"/>
          <p14:tracePt t="17370" x="4611688" y="4899025"/>
          <p14:tracePt t="17379" x="4595813" y="4883150"/>
          <p14:tracePt t="17388" x="4595813" y="4843463"/>
          <p14:tracePt t="17396" x="4579938" y="4794250"/>
          <p14:tracePt t="17404" x="4564063" y="4778375"/>
          <p14:tracePt t="17412" x="4564063" y="4746625"/>
          <p14:tracePt t="17420" x="4564063" y="4730750"/>
          <p14:tracePt t="17428" x="4548188" y="4699000"/>
          <p14:tracePt t="17437" x="4548188" y="4681538"/>
          <p14:tracePt t="17445" x="4532313" y="4665663"/>
          <p14:tracePt t="17454" x="4532313" y="4633913"/>
          <p14:tracePt t="17462" x="4532313" y="4618038"/>
          <p14:tracePt t="17470" x="4532313" y="4602163"/>
          <p14:tracePt t="17478" x="4532313" y="4584700"/>
          <p14:tracePt t="17487" x="4532313" y="4568825"/>
          <p14:tracePt t="17495" x="4532313" y="4552950"/>
          <p14:tracePt t="17504" x="4532313" y="4537075"/>
          <p14:tracePt t="17511" x="4532313" y="4521200"/>
          <p14:tracePt t="17528" x="4532313" y="4497388"/>
          <p14:tracePt t="17537" x="4532313" y="4479925"/>
          <p14:tracePt t="17545" x="4532313" y="4464050"/>
          <p14:tracePt t="17554" x="4532313" y="4448175"/>
          <p14:tracePt t="17561" x="4564063" y="4432300"/>
          <p14:tracePt t="17570" x="4579938" y="4416425"/>
          <p14:tracePt t="17578" x="4595813" y="4400550"/>
          <p14:tracePt t="17587" x="4629150" y="4367213"/>
          <p14:tracePt t="17595" x="4660900" y="4351338"/>
          <p14:tracePt t="17603" x="4692650" y="4319588"/>
          <p14:tracePt t="17612" x="4725988" y="4303713"/>
          <p14:tracePt t="17621" x="4797425" y="4287838"/>
          <p14:tracePt t="17628" x="4862513" y="4254500"/>
          <p14:tracePt t="17637" x="4943475" y="4222750"/>
          <p14:tracePt t="17645" x="5006975" y="4206875"/>
          <p14:tracePt t="17654" x="5103813" y="4157663"/>
          <p14:tracePt t="17662" x="5208588" y="4133850"/>
          <p14:tracePt t="17670" x="5321300" y="4102100"/>
          <p14:tracePt t="17678" x="5418138" y="4070350"/>
          <p14:tracePt t="17687" x="5540375" y="4052888"/>
          <p14:tracePt t="17696" x="5765800" y="4005263"/>
          <p14:tracePt t="17704" x="5878513" y="4005263"/>
          <p14:tracePt t="17711" x="5967413" y="3989388"/>
          <p14:tracePt t="17721" x="6080125" y="3989388"/>
          <p14:tracePt t="17728" x="6192838" y="3989388"/>
          <p14:tracePt t="17736" x="6313488" y="3989388"/>
          <p14:tracePt t="17746" x="6426200" y="3989388"/>
          <p14:tracePt t="17753" x="6523038" y="3989388"/>
          <p14:tracePt t="17762" x="6619875" y="3989388"/>
          <p14:tracePt t="17770" x="6724650" y="3989388"/>
          <p14:tracePt t="17779" x="6821488" y="3989388"/>
          <p14:tracePt t="17787" x="6918325" y="3989388"/>
          <p14:tracePt t="17795" x="6999288" y="3989388"/>
          <p14:tracePt t="17803" x="7088188" y="3989388"/>
          <p14:tracePt t="17812" x="7169150" y="3989388"/>
          <p14:tracePt t="17820" x="7232650" y="4005263"/>
          <p14:tracePt t="17828" x="7313613" y="4037013"/>
          <p14:tracePt t="17837" x="7378700" y="4052888"/>
          <p14:tracePt t="17845" x="7450138" y="4070350"/>
          <p14:tracePt t="17854" x="7499350" y="4086225"/>
          <p14:tracePt t="17862" x="7562850" y="4117975"/>
          <p14:tracePt t="17870" x="7580313" y="4117975"/>
          <p14:tracePt t="17879" x="7627938" y="4157663"/>
          <p14:tracePt t="17887" x="7677150" y="4175125"/>
          <p14:tracePt t="17895" x="7708900" y="4191000"/>
          <p14:tracePt t="17903" x="7724775" y="4206875"/>
          <p14:tracePt t="17912" x="7756525" y="4222750"/>
          <p14:tracePt t="17920" x="7773988" y="4254500"/>
          <p14:tracePt t="17929" x="7805738" y="4270375"/>
          <p14:tracePt t="17937" x="7829550" y="4287838"/>
          <p14:tracePt t="17945" x="7845425" y="4303713"/>
          <p14:tracePt t="17954" x="7861300" y="4319588"/>
          <p14:tracePt t="17962" x="7878763" y="4335463"/>
          <p14:tracePt t="17970" x="7894638" y="4351338"/>
          <p14:tracePt t="17978" x="7910513" y="4367213"/>
          <p14:tracePt t="17987" x="7910513" y="4384675"/>
          <p14:tracePt t="17996" x="7926388" y="4400550"/>
          <p14:tracePt t="18011" x="7926388" y="4416425"/>
          <p14:tracePt t="18020" x="7942263" y="4416425"/>
          <p14:tracePt t="18028" x="7942263" y="4432300"/>
          <p14:tracePt t="18089" x="7958138" y="4448175"/>
          <p14:tracePt t="18095" x="7958138" y="4464050"/>
          <p14:tracePt t="18140" x="7958138" y="4479925"/>
          <p14:tracePt t="18165" x="7958138" y="4497388"/>
          <p14:tracePt t="18180" x="7942263" y="4521200"/>
          <p14:tracePt t="18192" x="7942263" y="4537075"/>
          <p14:tracePt t="18197" x="7926388" y="4552950"/>
          <p14:tracePt t="18205" x="7910513" y="4568825"/>
          <p14:tracePt t="18213" x="7894638" y="4602163"/>
          <p14:tracePt t="18221" x="7878763" y="4618038"/>
          <p14:tracePt t="18237" x="7861300" y="4649788"/>
          <p14:tracePt t="18242" x="7829550" y="4665663"/>
          <p14:tracePt t="18247" x="7805738" y="4699000"/>
          <p14:tracePt t="18258" x="7789863" y="4730750"/>
          <p14:tracePt t="18267" x="7756525" y="4762500"/>
          <p14:tracePt t="18279" x="7708900" y="4811713"/>
          <p14:tracePt t="18287" x="7693025" y="4843463"/>
          <p14:tracePt t="18304" x="7643813" y="4916488"/>
          <p14:tracePt t="18313" x="7612063" y="4948238"/>
          <p14:tracePt t="18325" x="7596188" y="4979988"/>
          <p14:tracePt t="18333" x="7580313" y="5013325"/>
          <p14:tracePt t="18345" x="7546975" y="5060950"/>
          <p14:tracePt t="18353" x="7515225" y="5092700"/>
          <p14:tracePt t="18362" x="7499350" y="5108575"/>
          <p14:tracePt t="18370" x="7450138" y="5157788"/>
          <p14:tracePt t="18378" x="7410450" y="5189538"/>
          <p14:tracePt t="18386" x="7378700" y="5221288"/>
          <p14:tracePt t="18396" x="7345363" y="5262563"/>
          <p14:tracePt t="18403" x="7297738" y="5294313"/>
          <p14:tracePt t="18411" x="7248525" y="5326063"/>
          <p14:tracePt t="18420" x="7200900" y="5359400"/>
          <p14:tracePt t="18429" x="7151688" y="5391150"/>
          <p14:tracePt t="18438" x="7088188" y="5407025"/>
          <p14:tracePt t="18445" x="7031038" y="5440363"/>
          <p14:tracePt t="18454" x="6983413" y="5456238"/>
          <p14:tracePt t="18461" x="6934200" y="5472113"/>
          <p14:tracePt t="18470" x="6870700" y="5472113"/>
          <p14:tracePt t="18478" x="6805613" y="5487988"/>
          <p14:tracePt t="18487" x="6757988" y="5487988"/>
          <p14:tracePt t="18495" x="6692900" y="5503863"/>
          <p14:tracePt t="18504" x="6619875" y="5503863"/>
          <p14:tracePt t="18512" x="6538913" y="5519738"/>
          <p14:tracePt t="18520" x="6475413" y="5519738"/>
          <p14:tracePt t="18528" x="6297613" y="5519738"/>
          <p14:tracePt t="18537" x="6111875" y="5519738"/>
          <p14:tracePt t="18545" x="6048375" y="5519738"/>
          <p14:tracePt t="18553" x="5846763" y="5519738"/>
          <p14:tracePt t="18562" x="5781675" y="5519738"/>
          <p14:tracePt t="18570" x="5653088" y="5519738"/>
          <p14:tracePt t="18579" x="5499100" y="5519738"/>
          <p14:tracePt t="18586" x="5370513" y="5519738"/>
          <p14:tracePt t="18595" x="5137150" y="5519738"/>
          <p14:tracePt t="18603" x="4991100" y="5519738"/>
          <p14:tracePt t="18612" x="4910138" y="5519738"/>
          <p14:tracePt t="18620" x="4692650" y="5519738"/>
          <p14:tracePt t="18628" x="4532313" y="5519738"/>
          <p14:tracePt t="18637" x="4402138" y="5503863"/>
          <p14:tracePt t="18645" x="4233863" y="5487988"/>
          <p14:tracePt t="18653" x="4168775" y="5472113"/>
          <p14:tracePt t="18662" x="4024313" y="5440363"/>
          <p14:tracePt t="18670" x="3773488" y="5407025"/>
          <p14:tracePt t="18679" x="3692525" y="5391150"/>
          <p14:tracePt t="18686" x="3571875" y="5359400"/>
          <p14:tracePt t="18695" x="3427413" y="5326063"/>
          <p14:tracePt t="18703" x="3297238" y="5294313"/>
          <p14:tracePt t="18712" x="3176588" y="5262563"/>
          <p14:tracePt t="18720" x="3079750" y="5246688"/>
          <p14:tracePt t="18729" x="2967038" y="5221288"/>
          <p14:tracePt t="18736" x="2870200" y="5189538"/>
          <p14:tracePt t="18746" x="2749550" y="5157788"/>
          <p14:tracePt t="18753" x="2652713" y="5141913"/>
          <p14:tracePt t="18761" x="2571750" y="5108575"/>
          <p14:tracePt t="18770" x="2466975" y="5076825"/>
          <p14:tracePt t="18779" x="2386013" y="5045075"/>
          <p14:tracePt t="18787" x="2306638" y="5013325"/>
          <p14:tracePt t="18795" x="2241550" y="4995863"/>
          <p14:tracePt t="18805" x="2176463" y="4979988"/>
          <p14:tracePt t="18812" x="2024063" y="4932363"/>
          <p14:tracePt t="18820" x="1958975" y="4899025"/>
          <p14:tracePt t="18828" x="1895475" y="4883150"/>
          <p14:tracePt t="18837" x="1830388" y="4859338"/>
          <p14:tracePt t="18845" x="1782763" y="4843463"/>
          <p14:tracePt t="18853" x="1733550" y="4811713"/>
          <p14:tracePt t="18862" x="1709738" y="4811713"/>
          <p14:tracePt t="18870" x="1660525" y="4794250"/>
          <p14:tracePt t="18879" x="1612900" y="4778375"/>
          <p14:tracePt t="18886" x="1581150" y="4762500"/>
          <p14:tracePt t="18895" x="1531938" y="4746625"/>
          <p14:tracePt t="18904" x="1466850" y="4730750"/>
          <p14:tracePt t="18912" x="1435100" y="4730750"/>
          <p14:tracePt t="18920" x="1387475" y="4730750"/>
          <p14:tracePt t="18929" x="1338263" y="4730750"/>
          <p14:tracePt t="18938" x="1298575" y="4730750"/>
          <p14:tracePt t="18945" x="1249363" y="4730750"/>
          <p14:tracePt t="18954" x="1217613" y="4730750"/>
          <p14:tracePt t="18961" x="1169988" y="4730750"/>
          <p14:tracePt t="18970" x="1120775" y="4746625"/>
          <p14:tracePt t="18978" x="1073150" y="4762500"/>
          <p14:tracePt t="18987" x="1023938" y="4778375"/>
          <p14:tracePt t="18995" x="976313" y="4811713"/>
          <p14:tracePt t="19004" x="919163" y="4843463"/>
          <p14:tracePt t="19012" x="871538" y="4883150"/>
          <p14:tracePt t="19021" x="822325" y="4899025"/>
          <p14:tracePt t="19028" x="774700" y="4948238"/>
          <p14:tracePt t="19037" x="725488" y="4979988"/>
          <p14:tracePt t="19045" x="677863" y="5029200"/>
          <p14:tracePt t="19054" x="644525" y="5076825"/>
          <p14:tracePt t="19062" x="596900" y="5126038"/>
          <p14:tracePt t="19071" x="555625" y="5173663"/>
          <p14:tracePt t="19078" x="508000" y="5262563"/>
          <p14:tracePt t="19088" x="476250" y="5343525"/>
          <p14:tracePt t="19095" x="460375" y="5375275"/>
          <p14:tracePt t="19099" x="442913" y="5422900"/>
          <p14:tracePt t="19143" x="427038" y="5456238"/>
          <p14:tracePt t="19148" x="411163" y="5624513"/>
          <p14:tracePt t="19153" x="411163" y="5657850"/>
          <p14:tracePt t="19163" x="411163" y="5689600"/>
          <p14:tracePt t="19170" x="411163" y="5721350"/>
          <p14:tracePt t="19179" x="411163" y="5754688"/>
          <p14:tracePt t="19188" x="427038" y="5802313"/>
          <p14:tracePt t="19195" x="460375" y="5834063"/>
          <p14:tracePt t="19204" x="476250" y="5849938"/>
          <p14:tracePt t="19213" x="523875" y="5883275"/>
          <p14:tracePt t="19221" x="555625" y="5915025"/>
          <p14:tracePt t="19229" x="612775" y="5930900"/>
          <p14:tracePt t="19237" x="661988" y="5972175"/>
          <p14:tracePt t="19245" x="709613" y="5988050"/>
          <p14:tracePt t="19254" x="757238" y="6019800"/>
          <p14:tracePt t="19262" x="806450" y="6035675"/>
          <p14:tracePt t="19271" x="854075" y="6051550"/>
          <p14:tracePt t="19279" x="919163" y="6084888"/>
          <p14:tracePt t="19287" x="976313" y="6100763"/>
          <p14:tracePt t="19295" x="1039813" y="6116638"/>
          <p14:tracePt t="19304" x="1104900" y="6148388"/>
          <p14:tracePt t="19312" x="1169988" y="6164263"/>
          <p14:tracePt t="19321" x="1233488" y="6181725"/>
          <p14:tracePt t="19329" x="1298575" y="6197600"/>
          <p14:tracePt t="19337" x="1354138" y="6213475"/>
          <p14:tracePt t="19346" x="1419225" y="6229350"/>
          <p14:tracePt t="19354" x="1484313" y="6245225"/>
          <p14:tracePt t="19363" x="1531938" y="6261100"/>
          <p14:tracePt t="19371" x="1660525" y="6278563"/>
          <p14:tracePt t="19379" x="1709738" y="6278563"/>
          <p14:tracePt t="19387" x="1782763" y="6294438"/>
          <p14:tracePt t="19396" x="1830388" y="6294438"/>
          <p14:tracePt t="19403" x="1911350" y="6310313"/>
          <p14:tracePt t="19413" x="1958975" y="6310313"/>
          <p14:tracePt t="19421" x="2039938" y="6334125"/>
          <p14:tracePt t="19430" x="2112963" y="6334125"/>
          <p14:tracePt t="19437" x="2176463" y="6350000"/>
          <p14:tracePt t="19445" x="2241550" y="6350000"/>
          <p14:tracePt t="19453" x="2306638" y="6365875"/>
          <p14:tracePt t="19462" x="2370138" y="6365875"/>
          <p14:tracePt t="19470" x="2435225" y="6365875"/>
          <p14:tracePt t="19478" x="2492375" y="6365875"/>
          <p14:tracePt t="19487" x="2555875" y="6365875"/>
          <p14:tracePt t="19495" x="2636838" y="6365875"/>
          <p14:tracePt t="19503" x="2684463" y="6365875"/>
          <p14:tracePt t="19512" x="2781300" y="6365875"/>
          <p14:tracePt t="19520" x="2846388" y="6365875"/>
          <p14:tracePt t="19529" x="2935288" y="6365875"/>
          <p14:tracePt t="19536" x="3000375" y="6350000"/>
          <p14:tracePt t="19545" x="3079750" y="6334125"/>
          <p14:tracePt t="19554" x="3160713" y="6310313"/>
          <p14:tracePt t="19562" x="3249613" y="6294438"/>
          <p14:tracePt t="19570" x="3330575" y="6294438"/>
          <p14:tracePt t="19578" x="3411538" y="6278563"/>
          <p14:tracePt t="19588" x="3490913" y="6278563"/>
          <p14:tracePt t="19595" x="3556000" y="6261100"/>
          <p14:tracePt t="19604" x="3644900" y="6261100"/>
          <p14:tracePt t="19612" x="3725863" y="6261100"/>
          <p14:tracePt t="19620" x="3805238" y="6261100"/>
          <p14:tracePt t="19628" x="3886200" y="6261100"/>
          <p14:tracePt t="19637" x="3951288" y="6261100"/>
          <p14:tracePt t="19645" x="4040188" y="6261100"/>
          <p14:tracePt t="19654" x="4121150" y="6261100"/>
          <p14:tracePt t="19662" x="4297363" y="6261100"/>
          <p14:tracePt t="19670" x="4386263" y="6261100"/>
          <p14:tracePt t="19679" x="4467225" y="6261100"/>
          <p14:tracePt t="19687" x="4564063" y="6261100"/>
          <p14:tracePt t="19695" x="4645025" y="6261100"/>
          <p14:tracePt t="19704" x="4741863" y="6261100"/>
          <p14:tracePt t="19712" x="4862513" y="6261100"/>
          <p14:tracePt t="19721" x="5056188" y="6261100"/>
          <p14:tracePt t="19729" x="5119688" y="6261100"/>
          <p14:tracePt t="19737" x="5241925" y="6261100"/>
          <p14:tracePt t="19745" x="5354638" y="6245225"/>
          <p14:tracePt t="19754" x="5467350" y="6229350"/>
          <p14:tracePt t="19761" x="5588000" y="6229350"/>
          <p14:tracePt t="19771" x="5700713" y="6229350"/>
          <p14:tracePt t="19778" x="5797550" y="6213475"/>
          <p14:tracePt t="19787" x="5918200" y="6213475"/>
          <p14:tracePt t="19795" x="6030913" y="6197600"/>
          <p14:tracePt t="19804" x="6161088" y="6181725"/>
          <p14:tracePt t="19812" x="6257925" y="6181725"/>
          <p14:tracePt t="19820" x="6394450" y="6164263"/>
          <p14:tracePt t="19829" x="6507163" y="6164263"/>
          <p14:tracePt t="19837" x="6619875" y="6148388"/>
          <p14:tracePt t="19845" x="6724650" y="6132513"/>
          <p14:tracePt t="19853" x="6821488" y="6132513"/>
          <p14:tracePt t="19862" x="6918325" y="6116638"/>
          <p14:tracePt t="19870" x="6999288" y="6100763"/>
          <p14:tracePt t="19878" x="7088188" y="6084888"/>
          <p14:tracePt t="19887" x="7169150" y="6069013"/>
          <p14:tracePt t="19895" x="7232650" y="6051550"/>
          <p14:tracePt t="19904" x="7297738" y="6051550"/>
          <p14:tracePt t="19911" x="7378700" y="6019800"/>
          <p14:tracePt t="19921" x="7466013" y="6019800"/>
          <p14:tracePt t="19929" x="7562850" y="5988050"/>
          <p14:tracePt t="19937" x="7643813" y="5972175"/>
          <p14:tracePt t="19945" x="7693025" y="5946775"/>
          <p14:tracePt t="19953" x="7740650" y="5930900"/>
          <p14:tracePt t="19963" x="7789863" y="5915025"/>
          <p14:tracePt t="19970" x="7845425" y="5899150"/>
          <p14:tracePt t="19979" x="7894638" y="5867400"/>
          <p14:tracePt t="19986" x="7926388" y="5849938"/>
          <p14:tracePt t="19995" x="7974013" y="5818188"/>
          <p14:tracePt t="20003" x="8007350" y="5786438"/>
          <p14:tracePt t="20011" x="8039100" y="5770563"/>
          <p14:tracePt t="20020" x="8070850" y="5754688"/>
          <p14:tracePt t="20029" x="8104188" y="5721350"/>
          <p14:tracePt t="20037" x="8135938" y="5689600"/>
          <p14:tracePt t="20045" x="8167688" y="5657850"/>
          <p14:tracePt t="20053" x="8208963" y="5640388"/>
          <p14:tracePt t="20062" x="8224838" y="5624513"/>
          <p14:tracePt t="20070" x="8256588" y="5584825"/>
          <p14:tracePt t="20079" x="8272463" y="5553075"/>
          <p14:tracePt t="20087" x="8305800" y="5503863"/>
          <p14:tracePt t="20090" x="8321675" y="5487988"/>
          <p14:tracePt t="20097" x="8353425" y="5422900"/>
          <p14:tracePt t="20103" x="8353425" y="5407025"/>
          <p14:tracePt t="20143" x="8450263" y="5246688"/>
          <p14:tracePt t="20153" x="8466138" y="5205413"/>
          <p14:tracePt t="20162" x="8466138" y="5173663"/>
          <p14:tracePt t="20170" x="8482013" y="5157788"/>
          <p14:tracePt t="20179" x="8499475" y="5126038"/>
          <p14:tracePt t="20186" x="8499475" y="5092700"/>
          <p14:tracePt t="20196" x="8515350" y="5060950"/>
          <p14:tracePt t="20204" x="8515350" y="5045075"/>
          <p14:tracePt t="20213" x="8531225" y="5013325"/>
          <p14:tracePt t="20220" x="8531225" y="4979988"/>
          <p14:tracePt t="20228" x="8531225" y="4964113"/>
          <p14:tracePt t="20237" x="8531225" y="4932363"/>
          <p14:tracePt t="20245" x="8531225" y="4916488"/>
          <p14:tracePt t="20254" x="8531225" y="4883150"/>
          <p14:tracePt t="20261" x="8531225" y="4859338"/>
          <p14:tracePt t="20270" x="8531225" y="4843463"/>
          <p14:tracePt t="20278" x="8515350" y="4827588"/>
          <p14:tracePt t="20287" x="8499475" y="4794250"/>
          <p14:tracePt t="20295" x="8466138" y="4762500"/>
          <p14:tracePt t="20304" x="8434388" y="4730750"/>
          <p14:tracePt t="20312" x="8402638" y="4681538"/>
          <p14:tracePt t="20320" x="8353425" y="4633913"/>
          <p14:tracePt t="20328" x="8305800" y="4584700"/>
          <p14:tracePt t="20337" x="8256588" y="4537075"/>
          <p14:tracePt t="20345" x="8185150" y="4464050"/>
          <p14:tracePt t="20353" x="8120063" y="4416425"/>
          <p14:tracePt t="20361" x="8039100" y="4367213"/>
          <p14:tracePt t="20371" x="7974013" y="4319588"/>
          <p14:tracePt t="20379" x="7910513" y="4270375"/>
          <p14:tracePt t="20387" x="7845425" y="4222750"/>
          <p14:tracePt t="20396" x="7740650" y="4175125"/>
          <p14:tracePt t="20403" x="7659688" y="4117975"/>
          <p14:tracePt t="20412" x="7580313" y="4070350"/>
          <p14:tracePt t="20420" x="7466013" y="4005263"/>
          <p14:tracePt t="20428" x="7361238" y="3973513"/>
          <p14:tracePt t="20436" x="7265988" y="3908425"/>
          <p14:tracePt t="20446" x="7169150" y="3860800"/>
          <p14:tracePt t="20454" x="7072313" y="3827463"/>
          <p14:tracePt t="20462" x="6967538" y="3771900"/>
          <p14:tracePt t="20470" x="6886575" y="3756025"/>
          <p14:tracePt t="20479" x="6805613" y="3722688"/>
          <p14:tracePt t="20487" x="6604000" y="3690938"/>
          <p14:tracePt t="20495" x="6507163" y="3690938"/>
          <p14:tracePt t="20504" x="6426200" y="3675063"/>
          <p14:tracePt t="20512" x="6345238" y="3675063"/>
          <p14:tracePt t="20520" x="6257925" y="3659188"/>
          <p14:tracePt t="20528" x="6176963" y="3643313"/>
          <p14:tracePt t="20537" x="6127750" y="3643313"/>
          <p14:tracePt t="20545" x="6048375" y="3625850"/>
          <p14:tracePt t="20554" x="5999163" y="3609975"/>
          <p14:tracePt t="20561" x="5934075" y="3609975"/>
          <p14:tracePt t="20570" x="5862638" y="3594100"/>
          <p14:tracePt t="20578" x="5813425" y="3594100"/>
          <p14:tracePt t="20586" x="5765800" y="3594100"/>
          <p14:tracePt t="20595" x="5700713" y="3594100"/>
          <p14:tracePt t="20603" x="5653088" y="3594100"/>
          <p14:tracePt t="20613" x="5603875" y="3594100"/>
          <p14:tracePt t="20620" x="5556250" y="3594100"/>
          <p14:tracePt t="20628" x="5514975" y="3594100"/>
          <p14:tracePt t="20636" x="5467350" y="3594100"/>
          <p14:tracePt t="20645" x="5434013" y="3594100"/>
          <p14:tracePt t="20653" x="5402263" y="3594100"/>
          <p14:tracePt t="20662" x="5354638" y="3594100"/>
          <p14:tracePt t="20670" x="5321300" y="3594100"/>
          <p14:tracePt t="20678" x="5289550" y="3594100"/>
          <p14:tracePt t="20687" x="5257800" y="3594100"/>
          <p14:tracePt t="20695" x="5224463" y="3609975"/>
          <p14:tracePt t="20703" x="5192713" y="3609975"/>
          <p14:tracePt t="20712" x="5160963" y="3625850"/>
          <p14:tracePt t="20720" x="5119688" y="3643313"/>
          <p14:tracePt t="20729" x="5056188" y="3675063"/>
          <p14:tracePt t="20737" x="5022850" y="3690938"/>
          <p14:tracePt t="20745" x="4991100" y="3706813"/>
          <p14:tracePt t="20754" x="4943475" y="3722688"/>
          <p14:tracePt t="20762" x="4878388" y="3771900"/>
          <p14:tracePt t="20769" x="4846638" y="3795713"/>
          <p14:tracePt t="20779" x="4781550" y="3827463"/>
          <p14:tracePt t="20787" x="4741863" y="3860800"/>
          <p14:tracePt t="20795" x="4708525" y="3876675"/>
          <p14:tracePt t="20803" x="4676775" y="3892550"/>
          <p14:tracePt t="20811" x="4645025" y="3908425"/>
          <p14:tracePt t="20821" x="4611688" y="3924300"/>
          <p14:tracePt t="20829" x="4579938" y="3957638"/>
          <p14:tracePt t="20836" x="4548188" y="3973513"/>
          <p14:tracePt t="20845" x="4514850" y="4005263"/>
          <p14:tracePt t="20853" x="4498975" y="4021138"/>
          <p14:tracePt t="20862" x="4467225" y="4037013"/>
          <p14:tracePt t="20870" x="4451350" y="4052888"/>
          <p14:tracePt t="20878" x="4418013" y="4086225"/>
          <p14:tracePt t="20887" x="4402138" y="4102100"/>
          <p14:tracePt t="20896" x="4386263" y="4117975"/>
          <p14:tracePt t="20903" x="4362450" y="4133850"/>
          <p14:tracePt t="20911" x="4346575" y="4157663"/>
          <p14:tracePt t="20921" x="4330700" y="4175125"/>
          <p14:tracePt t="20928" x="4330700" y="4191000"/>
          <p14:tracePt t="20936" x="4313238" y="4206875"/>
          <p14:tracePt t="20945" x="4297363" y="4206875"/>
          <p14:tracePt t="20953" x="4297363" y="4222750"/>
          <p14:tracePt t="20962" x="4281488" y="4238625"/>
          <p14:tracePt t="20970" x="4281488" y="4254500"/>
          <p14:tracePt t="20979" x="4265613" y="4270375"/>
          <p14:tracePt t="20987" x="4249738" y="4287838"/>
          <p14:tracePt t="20995" x="4249738" y="4303713"/>
          <p14:tracePt t="21004" x="4233863" y="4335463"/>
          <p14:tracePt t="21011" x="4233863" y="4351338"/>
          <p14:tracePt t="21020" x="4217988" y="4367213"/>
          <p14:tracePt t="21029" x="4217988" y="4400550"/>
          <p14:tracePt t="21037" x="4200525" y="4416425"/>
          <p14:tracePt t="21045" x="4184650" y="4464050"/>
          <p14:tracePt t="21053" x="4184650" y="4497388"/>
          <p14:tracePt t="21062" x="4168775" y="4521200"/>
          <p14:tracePt t="21070" x="4168775" y="4552950"/>
          <p14:tracePt t="21078" x="4168775" y="4568825"/>
          <p14:tracePt t="21082" x="4168775" y="4584700"/>
          <p14:tracePt t="21089" x="4168775" y="4618038"/>
          <p14:tracePt t="21136" x="4152900" y="4730750"/>
          <p14:tracePt t="21145" x="4152900" y="47466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ea typeface="STKaiti" panose="02010600040101010101" pitchFamily="2" charset="-122"/>
              </a:rPr>
              <a:t>Dataset Contribution – Noise of Web (</a:t>
            </a:r>
            <a:r>
              <a:rPr lang="en-US" altLang="zh-CN" dirty="0" err="1">
                <a:ea typeface="STKaiti" panose="02010600040101010101" pitchFamily="2" charset="-122"/>
              </a:rPr>
              <a:t>NoW</a:t>
            </a:r>
            <a:r>
              <a:rPr lang="en-US" altLang="zh-CN" dirty="0">
                <a:ea typeface="STKaiti" panose="02010600040101010101" pitchFamily="2" charset="-122"/>
              </a:rPr>
              <a:t>)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580411" y="2367204"/>
            <a:ext cx="5465536" cy="21235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NCL research was mainly based on </a:t>
            </a:r>
            <a:r>
              <a:rPr lang="en-US" altLang="zh-CN" sz="18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artificially simulated datasets </a:t>
            </a:r>
            <a:r>
              <a:rPr lang="en-US" altLang="zh-CN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evaluation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an NCL dataset collected in a </a:t>
            </a:r>
            <a:r>
              <a:rPr lang="en-US" altLang="zh-CN" sz="18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industry environment</a:t>
            </a:r>
            <a:endParaRPr lang="zh-CN" altLang="en-US" sz="1800" dirty="0">
              <a:solidFill>
                <a:srgbClr val="FF00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6" y="1730400"/>
            <a:ext cx="6254747" cy="33971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7076" y="5392986"/>
            <a:ext cx="11027227" cy="999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8890" indent="-25889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799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dataset contains </a:t>
            </a:r>
            <a:r>
              <a:rPr lang="en-US" altLang="zh-CN" sz="1799" b="1" dirty="0">
                <a:solidFill>
                  <a:srgbClr val="FF007A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100,000 [webpage screenshot (image)-meta description (text)]</a:t>
            </a:r>
            <a:r>
              <a:rPr lang="en-US" altLang="zh-CN" sz="1799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99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pairs extracted directly from the web page</a:t>
            </a:r>
          </a:p>
          <a:p>
            <a:pPr marL="258890" indent="-25889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799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98,000 pairs are used for training, 1,000 pairs are used for validation, and 1,000 pairs are used for testing</a:t>
            </a:r>
            <a:endParaRPr lang="zh-CN" altLang="en-US" sz="408" dirty="0"/>
          </a:p>
        </p:txBody>
      </p:sp>
      <p:pic>
        <p:nvPicPr>
          <p:cNvPr id="13" name="Picture 4" descr="轮播图">
            <a:extLst>
              <a:ext uri="{FF2B5EF4-FFF2-40B4-BE49-F238E27FC236}">
                <a16:creationId xmlns:a16="http://schemas.microsoft.com/office/drawing/2014/main" id="{4CE78170-A310-0396-06B7-CA1F6342AD5F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xfrm>
            <a:off x="-2" y="-4724"/>
            <a:ext cx="7747058" cy="8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标题 7">
            <a:extLst>
              <a:ext uri="{FF2B5EF4-FFF2-40B4-BE49-F238E27FC236}">
                <a16:creationId xmlns:a16="http://schemas.microsoft.com/office/drawing/2014/main" id="{905D0B32-89CE-073A-C1A3-E447AAEA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pic>
        <p:nvPicPr>
          <p:cNvPr id="39" name="视频 38">
            <a:extLst>
              <a:ext uri="{FF2B5EF4-FFF2-40B4-BE49-F238E27FC236}">
                <a16:creationId xmlns:a16="http://schemas.microsoft.com/office/drawing/2014/main" id="{0E677548-FE96-71E0-7387-E6C9213662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0032000" y="898059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7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91"/>
    </mc:Choice>
    <mc:Fallback>
      <p:transition spd="slow" advTm="19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9" x="4152900" y="4746625"/>
          <p14:tracePt t="864" x="4152900" y="4714875"/>
          <p14:tracePt t="872" x="4137025" y="4699000"/>
          <p14:tracePt t="880" x="4137025" y="4681538"/>
          <p14:tracePt t="888" x="4121150" y="4665663"/>
          <p14:tracePt t="908" x="4103688" y="4649788"/>
          <p14:tracePt t="917" x="4087813" y="4618038"/>
          <p14:tracePt t="929" x="4024313" y="4552950"/>
          <p14:tracePt t="939" x="4006850" y="4497388"/>
          <p14:tracePt t="950" x="3967163" y="4448175"/>
          <p14:tracePt t="958" x="3919538" y="4400550"/>
          <p14:tracePt t="975" x="3854450" y="4270375"/>
          <p14:tracePt t="991" x="3822700" y="4206875"/>
          <p14:tracePt t="998" x="3789363" y="4117975"/>
          <p14:tracePt t="1008" x="3757613" y="4052888"/>
          <p14:tracePt t="1016" x="3757613" y="4021138"/>
          <p14:tracePt t="1024" x="3725863" y="3957638"/>
          <p14:tracePt t="1032" x="3709988" y="3908425"/>
          <p14:tracePt t="1041" x="3676650" y="3827463"/>
          <p14:tracePt t="1050" x="3660775" y="3771900"/>
          <p14:tracePt t="1057" x="3644900" y="3722688"/>
          <p14:tracePt t="1065" x="3644900" y="3690938"/>
          <p14:tracePt t="1074" x="3644900" y="3659188"/>
          <p14:tracePt t="1083" x="3629025" y="3643313"/>
          <p14:tracePt t="1091" x="3629025" y="3609975"/>
          <p14:tracePt t="1098" x="3629025" y="3578225"/>
          <p14:tracePt t="1107" x="3629025" y="3562350"/>
          <p14:tracePt t="1115" x="3629025" y="3546475"/>
          <p14:tracePt t="1124" x="3629025" y="3529013"/>
          <p14:tracePt t="1132" x="3629025" y="3513138"/>
          <p14:tracePt t="1141" x="3629025" y="3497263"/>
          <p14:tracePt t="1149" x="3644900" y="3481388"/>
          <p14:tracePt t="1165" x="3660775" y="3465513"/>
          <p14:tracePt t="1174" x="3676650" y="3449638"/>
          <p14:tracePt t="1182" x="3692525" y="3433763"/>
          <p14:tracePt t="1191" x="3709988" y="3408363"/>
          <p14:tracePt t="1199" x="3741738" y="3392488"/>
          <p14:tracePt t="1207" x="3773488" y="3360738"/>
          <p14:tracePt t="1216" x="3805238" y="3344863"/>
          <p14:tracePt t="1224" x="3822700" y="3328988"/>
          <p14:tracePt t="1232" x="3870325" y="3311525"/>
          <p14:tracePt t="1240" x="3919538" y="3279775"/>
          <p14:tracePt t="1249" x="3967163" y="3263900"/>
          <p14:tracePt t="1257" x="4024313" y="3248025"/>
          <p14:tracePt t="1266" x="4087813" y="3214688"/>
          <p14:tracePt t="1274" x="4137025" y="3182938"/>
          <p14:tracePt t="1282" x="4217988" y="3167063"/>
          <p14:tracePt t="1291" x="4265613" y="3151188"/>
          <p14:tracePt t="1299" x="4346575" y="3135313"/>
          <p14:tracePt t="1307" x="4418013" y="3101975"/>
          <p14:tracePt t="1316" x="4498975" y="3101975"/>
          <p14:tracePt t="1325" x="4579938" y="3086100"/>
          <p14:tracePt t="1333" x="4645025" y="3062288"/>
          <p14:tracePt t="1340" x="4725988" y="3062288"/>
          <p14:tracePt t="1349" x="4797425" y="3062288"/>
          <p14:tracePt t="1357" x="4862513" y="3062288"/>
          <p14:tracePt t="1366" x="4943475" y="3062288"/>
          <p14:tracePt t="1374" x="5006975" y="3062288"/>
          <p14:tracePt t="1383" x="5040313" y="3062288"/>
          <p14:tracePt t="1391" x="5087938" y="3062288"/>
          <p14:tracePt t="1400" x="5119688" y="3062288"/>
          <p14:tracePt t="1407" x="5176838" y="3062288"/>
          <p14:tracePt t="1416" x="5192713" y="3062288"/>
          <p14:tracePt t="1424" x="5224463" y="3062288"/>
          <p14:tracePt t="1433" x="5241925" y="3062288"/>
          <p14:tracePt t="1441" x="5257800" y="3062288"/>
          <p14:tracePt t="1450" x="5273675" y="3062288"/>
          <p14:tracePt t="1482" x="5289550" y="3062288"/>
          <p14:tracePt t="1786" x="5305425" y="3062288"/>
          <p14:tracePt t="1795" x="5354638" y="3062288"/>
          <p14:tracePt t="1802" x="5402263" y="3062288"/>
          <p14:tracePt t="1810" x="5467350" y="3062288"/>
          <p14:tracePt t="1818" x="5540375" y="3062288"/>
          <p14:tracePt t="1842" x="5684838" y="3062288"/>
          <p14:tracePt t="1849" x="5765800" y="3062288"/>
          <p14:tracePt t="1857" x="5934075" y="3062288"/>
          <p14:tracePt t="1865" x="6080125" y="3101975"/>
          <p14:tracePt t="1875" x="6240463" y="3119438"/>
          <p14:tracePt t="1882" x="6410325" y="3135313"/>
          <p14:tracePt t="1890" x="6588125" y="3167063"/>
          <p14:tracePt t="1898" x="6651625" y="3167063"/>
          <p14:tracePt t="1909" x="6821488" y="3198813"/>
          <p14:tracePt t="1915" x="6950075" y="3214688"/>
          <p14:tracePt t="1924" x="7072313" y="3232150"/>
          <p14:tracePt t="1932" x="7185025" y="3248025"/>
          <p14:tracePt t="1941" x="7297738" y="3263900"/>
          <p14:tracePt t="1949" x="7394575" y="3279775"/>
          <p14:tracePt t="1958" x="7483475" y="3295650"/>
          <p14:tracePt t="1965" x="7580313" y="3311525"/>
          <p14:tracePt t="1975" x="7659688" y="3328988"/>
          <p14:tracePt t="1983" x="7740650" y="3360738"/>
          <p14:tracePt t="1990" x="7805738" y="3360738"/>
          <p14:tracePt t="1999" x="7845425" y="3376613"/>
          <p14:tracePt t="2008" x="7894638" y="3392488"/>
          <p14:tracePt t="2015" x="7942263" y="3408363"/>
          <p14:tracePt t="2024" x="7991475" y="3433763"/>
          <p14:tracePt t="2032" x="8007350" y="3433763"/>
          <p14:tracePt t="2042" x="8039100" y="3433763"/>
          <p14:tracePt t="2049" x="8039100" y="3449638"/>
          <p14:tracePt t="2057" x="8054975" y="3449638"/>
          <p14:tracePt t="2072" x="8070850" y="3449638"/>
          <p14:tracePt t="2458" x="8088313" y="3449638"/>
          <p14:tracePt t="2466" x="8135938" y="3449638"/>
          <p14:tracePt t="2477" x="8208963" y="3449638"/>
          <p14:tracePt t="2483" x="8256588" y="3481388"/>
          <p14:tracePt t="2490" x="8321675" y="3497263"/>
          <p14:tracePt t="2499" x="8386763" y="3529013"/>
          <p14:tracePt t="2526" x="8515350" y="3578225"/>
          <p14:tracePt t="2531" x="8636000" y="3625850"/>
          <p14:tracePt t="2540" x="8748713" y="3690938"/>
          <p14:tracePt t="2549" x="8829675" y="3722688"/>
          <p14:tracePt t="2558" x="8861425" y="3738563"/>
          <p14:tracePt t="2566" x="8926513" y="3771900"/>
          <p14:tracePt t="2573" x="8982075" y="3811588"/>
          <p14:tracePt t="2583" x="9031288" y="3843338"/>
          <p14:tracePt t="2590" x="9063038" y="3860800"/>
          <p14:tracePt t="2599" x="9078913" y="3876675"/>
          <p14:tracePt t="2608" x="9096375" y="3876675"/>
          <p14:tracePt t="2616" x="9112250" y="3892550"/>
          <p14:tracePt t="2623" x="9128125" y="3892550"/>
          <p14:tracePt t="2633" x="9144000" y="3908425"/>
          <p14:tracePt t="2665" x="9159875" y="3908425"/>
          <p14:tracePt t="2678" x="9159875" y="3924300"/>
          <p14:tracePt t="2773" x="9159875" y="3940175"/>
          <p14:tracePt t="2783" x="9175750" y="3940175"/>
          <p14:tracePt t="2799" x="9191625" y="3957638"/>
          <p14:tracePt t="2807" x="9191625" y="3973513"/>
          <p14:tracePt t="2815" x="9209088" y="3989388"/>
          <p14:tracePt t="2825" x="9209088" y="4005263"/>
          <p14:tracePt t="2832" x="9224963" y="4021138"/>
          <p14:tracePt t="2841" x="9240838" y="4037013"/>
          <p14:tracePt t="2849" x="9256713" y="4052888"/>
          <p14:tracePt t="2868" x="9272588" y="4086225"/>
          <p14:tracePt t="2875" x="9288463" y="4086225"/>
          <p14:tracePt t="2892" x="9305925" y="4102100"/>
          <p14:tracePt t="2900" x="9321800" y="4117975"/>
          <p14:tracePt t="2913" x="9345613" y="4133850"/>
          <p14:tracePt t="2943" x="9361488" y="4157663"/>
          <p14:tracePt t="2948" x="9361488" y="4175125"/>
          <p14:tracePt t="2958" x="9377363" y="4175125"/>
          <p14:tracePt t="2979" x="9377363" y="4191000"/>
          <p14:tracePt t="2988" x="9393238" y="4191000"/>
          <p14:tracePt t="3017" x="9393238" y="4206875"/>
          <p14:tracePt t="3023" x="9393238" y="4222750"/>
          <p14:tracePt t="3048" x="9393238" y="4238625"/>
          <p14:tracePt t="3089" x="9393238" y="4254500"/>
          <p14:tracePt t="3117" x="9393238" y="4270375"/>
          <p14:tracePt t="3133" x="9393238" y="4287838"/>
          <p14:tracePt t="3143" x="9377363" y="4303713"/>
          <p14:tracePt t="3158" x="9361488" y="4335463"/>
          <p14:tracePt t="3168" x="9345613" y="4335463"/>
          <p14:tracePt t="3175" x="9321800" y="4351338"/>
          <p14:tracePt t="3192" x="9288463" y="4384675"/>
          <p14:tracePt t="3200" x="9256713" y="4400550"/>
          <p14:tracePt t="3213" x="9224963" y="4416425"/>
          <p14:tracePt t="3224" x="9191625" y="4432300"/>
          <p14:tracePt t="3234" x="9159875" y="4448175"/>
          <p14:tracePt t="3241" x="9144000" y="4464050"/>
          <p14:tracePt t="3249" x="9112250" y="4464050"/>
          <p14:tracePt t="3258" x="9078913" y="4479925"/>
          <p14:tracePt t="3265" x="9063038" y="4497388"/>
          <p14:tracePt t="3274" x="9015413" y="4521200"/>
          <p14:tracePt t="3282" x="8982075" y="4537075"/>
          <p14:tracePt t="3291" x="8966200" y="4537075"/>
          <p14:tracePt t="3299" x="8926513" y="4552950"/>
          <p14:tracePt t="3308" x="8894763" y="4568825"/>
          <p14:tracePt t="3316" x="8845550" y="4584700"/>
          <p14:tracePt t="3324" x="8829675" y="4602163"/>
          <p14:tracePt t="3333" x="8797925" y="4602163"/>
          <p14:tracePt t="3341" x="8764588" y="4618038"/>
          <p14:tracePt t="3349" x="8732838" y="4633913"/>
          <p14:tracePt t="3357" x="8701088" y="4649788"/>
          <p14:tracePt t="3366" x="8683625" y="4649788"/>
          <p14:tracePt t="3375" x="8651875" y="4665663"/>
          <p14:tracePt t="3382" x="8636000" y="4665663"/>
          <p14:tracePt t="3391" x="8604250" y="4665663"/>
          <p14:tracePt t="3399" x="8562975" y="4681538"/>
          <p14:tracePt t="3407" x="8531225" y="4681538"/>
          <p14:tracePt t="3416" x="8515350" y="4681538"/>
          <p14:tracePt t="3424" x="8499475" y="4699000"/>
          <p14:tracePt t="3433" x="8466138" y="4699000"/>
          <p14:tracePt t="3441" x="8450263" y="4699000"/>
          <p14:tracePt t="3449" x="8418513" y="4699000"/>
          <p14:tracePt t="3457" x="8402638" y="4699000"/>
          <p14:tracePt t="3465" x="8369300" y="4714875"/>
          <p14:tracePt t="3475" x="8337550" y="4714875"/>
          <p14:tracePt t="3482" x="8321675" y="4714875"/>
          <p14:tracePt t="3491" x="8272463" y="4714875"/>
          <p14:tracePt t="3500" x="8240713" y="4714875"/>
          <p14:tracePt t="3507" x="8224838" y="4714875"/>
          <p14:tracePt t="3516" x="8185150" y="4699000"/>
          <p14:tracePt t="3524" x="8151813" y="4699000"/>
          <p14:tracePt t="3532" x="8120063" y="4681538"/>
          <p14:tracePt t="3542" x="8104188" y="4665663"/>
          <p14:tracePt t="3550" x="8054975" y="4633913"/>
          <p14:tracePt t="3557" x="8039100" y="4633913"/>
          <p14:tracePt t="3571" x="8023225" y="4618038"/>
          <p14:tracePt t="3609" x="8023225" y="4602163"/>
          <p14:tracePt t="3728" x="8023225" y="4584700"/>
          <p14:tracePt t="3752" x="8039100" y="4584700"/>
          <p14:tracePt t="3760" x="8054975" y="4584700"/>
          <p14:tracePt t="3769" x="8070850" y="4584700"/>
          <p14:tracePt t="3776" x="8088313" y="4568825"/>
          <p14:tracePt t="3785" x="8104188" y="4568825"/>
          <p14:tracePt t="3793" x="8135938" y="4568825"/>
          <p14:tracePt t="3801" x="8167688" y="4568825"/>
          <p14:tracePt t="3814" x="8224838" y="4568825"/>
          <p14:tracePt t="3833" x="8289925" y="4568825"/>
          <p14:tracePt t="3849" x="8321675" y="4568825"/>
          <p14:tracePt t="3858" x="8386763" y="4568825"/>
          <p14:tracePt t="3860" x="8418513" y="4568825"/>
          <p14:tracePt t="3868" x="8466138" y="4584700"/>
          <p14:tracePt t="3873" x="8482013" y="4584700"/>
          <p14:tracePt t="3883" x="8515350" y="4584700"/>
          <p14:tracePt t="3893" x="8547100" y="4602163"/>
          <p14:tracePt t="3908" x="8620125" y="4602163"/>
          <p14:tracePt t="3929" x="8651875" y="4602163"/>
          <p14:tracePt t="3934" x="8667750" y="4602163"/>
          <p14:tracePt t="3940" x="8701088" y="4602163"/>
          <p14:tracePt t="3948" x="8732838" y="4602163"/>
          <p14:tracePt t="3958" x="8764588" y="4602163"/>
          <p14:tracePt t="3965" x="8780463" y="4602163"/>
          <p14:tracePt t="3974" x="8813800" y="4602163"/>
          <p14:tracePt t="3983" x="8845550" y="4602163"/>
          <p14:tracePt t="3991" x="8861425" y="4602163"/>
          <p14:tracePt t="3999" x="8894763" y="4602163"/>
          <p14:tracePt t="4007" x="8910638" y="4602163"/>
          <p14:tracePt t="4015" x="8926513" y="4602163"/>
          <p14:tracePt t="4024" x="8942388" y="4602163"/>
          <p14:tracePt t="4032" x="8966200" y="4602163"/>
          <p14:tracePt t="4040" x="8982075" y="4602163"/>
          <p14:tracePt t="4058" x="8999538" y="4602163"/>
          <p14:tracePt t="4066" x="9015413" y="4602163"/>
          <p14:tracePt t="4074" x="9031288" y="4584700"/>
          <p14:tracePt t="4091" x="9047163" y="4584700"/>
          <p14:tracePt t="4099" x="9063038" y="4568825"/>
          <p14:tracePt t="4108" x="9078913" y="4568825"/>
          <p14:tracePt t="4116" x="9078913" y="4552950"/>
          <p14:tracePt t="4124" x="9096375" y="4552950"/>
          <p14:tracePt t="4133" x="9112250" y="4537075"/>
          <p14:tracePt t="4141" x="9128125" y="4521200"/>
          <p14:tracePt t="4150" x="9144000" y="4497388"/>
          <p14:tracePt t="4158" x="9159875" y="4479925"/>
          <p14:tracePt t="4166" x="9175750" y="4464050"/>
          <p14:tracePt t="4174" x="9191625" y="4432300"/>
          <p14:tracePt t="4182" x="9209088" y="4416425"/>
          <p14:tracePt t="4191" x="9240838" y="4400550"/>
          <p14:tracePt t="4200" x="9256713" y="4367213"/>
          <p14:tracePt t="4208" x="9272588" y="4351338"/>
          <p14:tracePt t="4216" x="9288463" y="4319588"/>
          <p14:tracePt t="4224" x="9305925" y="4287838"/>
          <p14:tracePt t="4233" x="9321800" y="4270375"/>
          <p14:tracePt t="4241" x="9361488" y="4238625"/>
          <p14:tracePt t="4249" x="9377363" y="4206875"/>
          <p14:tracePt t="4258" x="9393238" y="4175125"/>
          <p14:tracePt t="4266" x="9426575" y="4133850"/>
          <p14:tracePt t="4274" x="9442450" y="4117975"/>
          <p14:tracePt t="4283" x="9458325" y="4086225"/>
          <p14:tracePt t="4291" x="9474200" y="4052888"/>
          <p14:tracePt t="4300" x="9490075" y="4021138"/>
          <p14:tracePt t="4307" x="9507538" y="4005263"/>
          <p14:tracePt t="4316" x="9523413" y="3973513"/>
          <p14:tracePt t="4324" x="9539288" y="3957638"/>
          <p14:tracePt t="4333" x="9539288" y="3924300"/>
          <p14:tracePt t="4341" x="9555163" y="3908425"/>
          <p14:tracePt t="4349" x="9555163" y="3892550"/>
          <p14:tracePt t="4358" x="9571038" y="3876675"/>
          <p14:tracePt t="4366" x="9571038" y="3860800"/>
          <p14:tracePt t="4374" x="9571038" y="3843338"/>
          <p14:tracePt t="4382" x="9571038" y="3827463"/>
          <p14:tracePt t="4392" x="9571038" y="3811588"/>
          <p14:tracePt t="4399" x="9571038" y="3795713"/>
          <p14:tracePt t="4421" x="9571038" y="3771900"/>
          <p14:tracePt t="4428" x="9571038" y="3756025"/>
          <p14:tracePt t="4788" x="9586913" y="3738563"/>
          <p14:tracePt t="4796" x="9620250" y="3722688"/>
          <p14:tracePt t="4804" x="9652000" y="3706813"/>
          <p14:tracePt t="4812" x="9725025" y="3675063"/>
          <p14:tracePt t="4822" x="9788525" y="3625850"/>
          <p14:tracePt t="4828" x="9869488" y="3578225"/>
          <p14:tracePt t="4836" x="9934575" y="3529013"/>
          <p14:tracePt t="4845" x="10015538" y="3481388"/>
          <p14:tracePt t="4863" x="10152063" y="3392488"/>
          <p14:tracePt t="4871" x="10199688" y="3360738"/>
          <p14:tracePt t="4883" x="10233025" y="3360738"/>
          <p14:tracePt t="4892" x="10280650" y="3344863"/>
          <p14:tracePt t="4908" x="10345738" y="3328988"/>
          <p14:tracePt t="4924" x="10377488" y="3311525"/>
          <p14:tracePt t="4932" x="10409238" y="3311525"/>
          <p14:tracePt t="4941" x="10426700" y="3311525"/>
          <p14:tracePt t="4949" x="10458450" y="3311525"/>
          <p14:tracePt t="4974" x="10482263" y="3311525"/>
          <p14:tracePt t="5006" x="10498138" y="3311525"/>
          <p14:tracePt t="5024" x="10514013" y="3328988"/>
          <p14:tracePt t="5032" x="10514013" y="3344863"/>
          <p14:tracePt t="5039" x="10531475" y="3344863"/>
          <p14:tracePt t="5047" x="10531475" y="3360738"/>
          <p14:tracePt t="5075" x="10563225" y="3376613"/>
          <p14:tracePt t="5081" x="10563225" y="3392488"/>
          <p14:tracePt t="5090" x="10579100" y="3408363"/>
          <p14:tracePt t="5108" x="10579100" y="3433763"/>
          <p14:tracePt t="5117" x="10594975" y="3449638"/>
          <p14:tracePt t="5131" x="10594975" y="3465513"/>
          <p14:tracePt t="5144" x="10594975" y="3481388"/>
          <p14:tracePt t="5169" x="10594975" y="3497263"/>
          <p14:tracePt t="5228" x="10594975" y="3513138"/>
          <p14:tracePt t="5289" x="10594975" y="3529013"/>
          <p14:tracePt t="5387" x="10594975" y="3546475"/>
          <p14:tracePt t="5436" x="10594975" y="3562350"/>
          <p14:tracePt t="9193" x="10563225" y="3546475"/>
          <p14:tracePt t="9202" x="10531475" y="3513138"/>
          <p14:tracePt t="9220" x="10498138" y="3481388"/>
          <p14:tracePt t="9226" x="10426700" y="3433763"/>
          <p14:tracePt t="9234" x="10377488" y="3376613"/>
          <p14:tracePt t="9241" x="10296525" y="3311525"/>
          <p14:tracePt t="9250" x="10233025" y="3248025"/>
          <p14:tracePt t="9257" x="10152063" y="3167063"/>
          <p14:tracePt t="9266" x="10063163" y="3101975"/>
          <p14:tracePt t="9274" x="9982200" y="3014663"/>
          <p14:tracePt t="9282" x="9918700" y="2949575"/>
          <p14:tracePt t="9291" x="9853613" y="2884488"/>
          <p14:tracePt t="9299" x="9788525" y="2805113"/>
          <p14:tracePt t="9308" x="9725025" y="2740025"/>
          <p14:tracePt t="9316" x="9652000" y="2667000"/>
          <p14:tracePt t="9325" x="9604375" y="2603500"/>
          <p14:tracePt t="9332" x="9539288" y="2554288"/>
          <p14:tracePt t="9341" x="9490075" y="2490788"/>
          <p14:tracePt t="9350" x="9458325" y="2441575"/>
          <p14:tracePt t="9358" x="9426575" y="2409825"/>
          <p14:tracePt t="9366" x="9377363" y="2336800"/>
          <p14:tracePt t="9375" x="9345613" y="2305050"/>
          <p14:tracePt t="9382" x="9321800" y="2273300"/>
          <p14:tracePt t="9391" x="9288463" y="2255838"/>
          <p14:tracePt t="9399" x="9288463" y="2224088"/>
          <p14:tracePt t="9407" x="9256713" y="2208213"/>
          <p14:tracePt t="9433" x="9256713" y="2192338"/>
          <p14:tracePt t="9683" x="9240838" y="2192338"/>
          <p14:tracePt t="9692" x="9209088" y="2192338"/>
          <p14:tracePt t="9699" x="9175750" y="2176463"/>
          <p14:tracePt t="9707" x="9128125" y="2176463"/>
          <p14:tracePt t="9716" x="9078913" y="2176463"/>
          <p14:tracePt t="9729" x="9031288" y="2159000"/>
          <p14:tracePt t="9746" x="8926513" y="2143125"/>
          <p14:tracePt t="9754" x="8877300" y="2127250"/>
          <p14:tracePt t="9768" x="8701088" y="2095500"/>
          <p14:tracePt t="9775" x="8604250" y="2079625"/>
          <p14:tracePt t="9793" x="8418513" y="2063750"/>
          <p14:tracePt t="9800" x="8337550" y="2063750"/>
          <p14:tracePt t="9813" x="8167688" y="2046288"/>
          <p14:tracePt t="9821" x="8135938" y="2046288"/>
          <p14:tracePt t="9842" x="8039100" y="2046288"/>
          <p14:tracePt t="9847" x="7974013" y="2046288"/>
          <p14:tracePt t="9850" x="7926388" y="2046288"/>
          <p14:tracePt t="9859" x="7878763" y="2046288"/>
          <p14:tracePt t="9867" x="7829550" y="2079625"/>
          <p14:tracePt t="9880" x="7740650" y="2127250"/>
          <p14:tracePt t="9888" x="7693025" y="2176463"/>
          <p14:tracePt t="9901" x="7659688" y="2208213"/>
          <p14:tracePt t="9915" x="7612063" y="2239963"/>
          <p14:tracePt t="9925" x="7580313" y="2289175"/>
          <p14:tracePt t="9932" x="7546975" y="2336800"/>
          <p14:tracePt t="9940" x="7531100" y="2393950"/>
          <p14:tracePt t="9950" x="7499350" y="2441575"/>
          <p14:tracePt t="9957" x="7466013" y="2538413"/>
          <p14:tracePt t="9965" x="7450138" y="2587625"/>
          <p14:tracePt t="9974" x="7450138" y="2635250"/>
          <p14:tracePt t="9982" x="7450138" y="2700338"/>
          <p14:tracePt t="9991" x="7450138" y="2755900"/>
          <p14:tracePt t="9999" x="7450138" y="2805113"/>
          <p14:tracePt t="10008" x="7450138" y="2868613"/>
          <p14:tracePt t="10016" x="7450138" y="2933700"/>
          <p14:tracePt t="10024" x="7483475" y="2981325"/>
          <p14:tracePt t="10032" x="7515225" y="3030538"/>
          <p14:tracePt t="10041" x="7531100" y="3101975"/>
          <p14:tracePt t="10049" x="7562850" y="3151188"/>
          <p14:tracePt t="10058" x="7580313" y="3167063"/>
          <p14:tracePt t="10066" x="7627938" y="3232150"/>
          <p14:tracePt t="10074" x="7677150" y="3279775"/>
          <p14:tracePt t="10083" x="7693025" y="3295650"/>
          <p14:tracePt t="10091" x="7740650" y="3360738"/>
          <p14:tracePt t="10099" x="7773988" y="3376613"/>
          <p14:tracePt t="10108" x="7829550" y="3433763"/>
          <p14:tracePt t="10115" x="7845425" y="3449638"/>
          <p14:tracePt t="10125" x="7894638" y="3481388"/>
          <p14:tracePt t="10133" x="7926388" y="3497263"/>
          <p14:tracePt t="10142" x="7958138" y="3529013"/>
          <p14:tracePt t="10149" x="7991475" y="3546475"/>
          <p14:tracePt t="10157" x="8023225" y="3562350"/>
          <p14:tracePt t="10167" x="8054975" y="3578225"/>
          <p14:tracePt t="10174" x="8088313" y="3578225"/>
          <p14:tracePt t="10182" x="8135938" y="3594100"/>
          <p14:tracePt t="10191" x="8185150" y="3609975"/>
          <p14:tracePt t="10199" x="8240713" y="3625850"/>
          <p14:tracePt t="10208" x="8272463" y="3625850"/>
          <p14:tracePt t="10216" x="8321675" y="3625850"/>
          <p14:tracePt t="10224" x="8369300" y="3643313"/>
          <p14:tracePt t="10233" x="8418513" y="3643313"/>
          <p14:tracePt t="10241" x="8466138" y="3659188"/>
          <p14:tracePt t="10249" x="8531225" y="3659188"/>
          <p14:tracePt t="10257" x="8588375" y="3659188"/>
          <p14:tracePt t="10266" x="8636000" y="3675063"/>
          <p14:tracePt t="10275" x="8732838" y="3675063"/>
          <p14:tracePt t="10283" x="8797925" y="3690938"/>
          <p14:tracePt t="10291" x="8845550" y="3690938"/>
          <p14:tracePt t="10299" x="8894763" y="3690938"/>
          <p14:tracePt t="10308" x="8926513" y="3690938"/>
          <p14:tracePt t="10316" x="8999538" y="3690938"/>
          <p14:tracePt t="10324" x="9031288" y="3690938"/>
          <p14:tracePt t="10333" x="9078913" y="3690938"/>
          <p14:tracePt t="10341" x="9112250" y="3690938"/>
          <p14:tracePt t="10350" x="9144000" y="3690938"/>
          <p14:tracePt t="10358" x="9191625" y="3690938"/>
          <p14:tracePt t="10366" x="9256713" y="3690938"/>
          <p14:tracePt t="10375" x="9305925" y="3690938"/>
          <p14:tracePt t="10383" x="9361488" y="3690938"/>
          <p14:tracePt t="10391" x="9393238" y="3690938"/>
          <p14:tracePt t="10400" x="9442450" y="3690938"/>
          <p14:tracePt t="10408" x="9474200" y="3690938"/>
          <p14:tracePt t="10416" x="9523413" y="3690938"/>
          <p14:tracePt t="10424" x="9571038" y="3690938"/>
          <p14:tracePt t="10433" x="9604375" y="3690938"/>
          <p14:tracePt t="10441" x="9636125" y="3690938"/>
          <p14:tracePt t="10450" x="9667875" y="3690938"/>
          <p14:tracePt t="10458" x="9699625" y="3690938"/>
          <p14:tracePt t="10466" x="9725025" y="3690938"/>
          <p14:tracePt t="10474" x="9756775" y="3690938"/>
          <p14:tracePt t="10483" x="9772650" y="3690938"/>
          <p14:tracePt t="10491" x="9788525" y="3690938"/>
          <p14:tracePt t="10499" x="9805988" y="3690938"/>
          <p14:tracePt t="10508" x="9821863" y="3690938"/>
          <p14:tracePt t="10516" x="9837738" y="3690938"/>
          <p14:tracePt t="10533" x="9853613" y="3690938"/>
          <p14:tracePt t="10541" x="9885363" y="3690938"/>
          <p14:tracePt t="10557" x="9901238" y="3690938"/>
          <p14:tracePt t="10566" x="9918700" y="3690938"/>
          <p14:tracePt t="10574" x="9934575" y="3690938"/>
          <p14:tracePt t="10583" x="9950450" y="3690938"/>
          <p14:tracePt t="10599" x="9966325" y="3690938"/>
          <p14:tracePt t="10608" x="9982200" y="3690938"/>
          <p14:tracePt t="10616" x="9998075" y="3690938"/>
          <p14:tracePt t="10624" x="10015538" y="3690938"/>
          <p14:tracePt t="10633" x="10031413" y="3690938"/>
          <p14:tracePt t="10650" x="10047288" y="3690938"/>
          <p14:tracePt t="10658" x="10063163" y="3690938"/>
          <p14:tracePt t="10687" x="10079038" y="3690938"/>
          <p14:tracePt t="10703" x="10102850" y="3690938"/>
          <p14:tracePt t="10873" x="10102850" y="3706813"/>
          <p14:tracePt t="10881" x="10079038" y="3706813"/>
          <p14:tracePt t="10897" x="10079038" y="3722688"/>
          <p14:tracePt t="10913" x="10063163" y="3738563"/>
          <p14:tracePt t="10929" x="10047288" y="3756025"/>
          <p14:tracePt t="10953" x="10031413" y="3771900"/>
          <p14:tracePt t="10962" x="10015538" y="3771900"/>
          <p14:tracePt t="10979" x="9998075" y="3811588"/>
          <p14:tracePt t="10991" x="9982200" y="3827463"/>
          <p14:tracePt t="10999" x="9966325" y="3843338"/>
          <p14:tracePt t="11009" x="9934575" y="3860800"/>
          <p14:tracePt t="11016" x="9918700" y="3892550"/>
          <p14:tracePt t="11024" x="9901238" y="3908425"/>
          <p14:tracePt t="11033" x="9885363" y="3940175"/>
          <p14:tracePt t="11041" x="9853613" y="3973513"/>
          <p14:tracePt t="11054" x="9837738" y="3989388"/>
          <p14:tracePt t="11059" x="9805988" y="4021138"/>
          <p14:tracePt t="11065" x="9788525" y="4052888"/>
          <p14:tracePt t="11074" x="9756775" y="4070350"/>
          <p14:tracePt t="11083" x="9725025" y="4117975"/>
          <p14:tracePt t="11091" x="9699625" y="4133850"/>
          <p14:tracePt t="11100" x="9667875" y="4157663"/>
          <p14:tracePt t="11106" x="9652000" y="4191000"/>
          <p14:tracePt t="11116" x="9620250" y="4206875"/>
          <p14:tracePt t="11123" x="9604375" y="4238625"/>
          <p14:tracePt t="11133" x="9571038" y="4254500"/>
          <p14:tracePt t="11140" x="9555163" y="4270375"/>
          <p14:tracePt t="11149" x="9539288" y="4287838"/>
          <p14:tracePt t="11157" x="9523413" y="4319588"/>
          <p14:tracePt t="11166" x="9507538" y="4335463"/>
          <p14:tracePt t="11173" x="9490075" y="4351338"/>
          <p14:tracePt t="11183" x="9474200" y="4367213"/>
          <p14:tracePt t="11190" x="9458325" y="4384675"/>
          <p14:tracePt t="11199" x="9442450" y="4400550"/>
          <p14:tracePt t="11207" x="9426575" y="4432300"/>
          <p14:tracePt t="11215" x="9410700" y="4448175"/>
          <p14:tracePt t="11223" x="9393238" y="4464050"/>
          <p14:tracePt t="11232" x="9377363" y="4479925"/>
          <p14:tracePt t="11240" x="9377363" y="4497388"/>
          <p14:tracePt t="11249" x="9361488" y="4497388"/>
          <p14:tracePt t="11258" x="9345613" y="4521200"/>
          <p14:tracePt t="11266" x="9321800" y="4537075"/>
          <p14:tracePt t="11274" x="9305925" y="4552950"/>
          <p14:tracePt t="11283" x="9288463" y="4568825"/>
          <p14:tracePt t="11290" x="9272588" y="4584700"/>
          <p14:tracePt t="11300" x="9256713" y="4602163"/>
          <p14:tracePt t="11307" x="9224963" y="4618038"/>
          <p14:tracePt t="11316" x="9209088" y="4633913"/>
          <p14:tracePt t="11325" x="9191625" y="4649788"/>
          <p14:tracePt t="11332" x="9159875" y="4665663"/>
          <p14:tracePt t="11341" x="9144000" y="4681538"/>
          <p14:tracePt t="11349" x="9128125" y="4699000"/>
          <p14:tracePt t="11357" x="9112250" y="4714875"/>
          <p14:tracePt t="11366" x="9096375" y="4714875"/>
          <p14:tracePt t="11374" x="9078913" y="4730750"/>
          <p14:tracePt t="11383" x="9063038" y="4746625"/>
          <p14:tracePt t="11391" x="9047163" y="4762500"/>
          <p14:tracePt t="11400" x="9031288" y="4762500"/>
          <p14:tracePt t="11429" x="9031288" y="4778375"/>
          <p14:tracePt t="11436" x="9015413" y="4778375"/>
          <p14:tracePt t="11471" x="8999538" y="4778375"/>
          <p14:tracePt t="11480" x="8999538" y="4762500"/>
          <p14:tracePt t="15721" x="8999538" y="4746625"/>
          <p14:tracePt t="15738" x="8966200" y="4714875"/>
          <p14:tracePt t="15747" x="8942388" y="4699000"/>
          <p14:tracePt t="15752" x="8910638" y="4665663"/>
          <p14:tracePt t="15758" x="8877300" y="4633913"/>
          <p14:tracePt t="15779" x="8797925" y="4537075"/>
          <p14:tracePt t="15788" x="8748713" y="4479925"/>
          <p14:tracePt t="15792" x="8683625" y="4432300"/>
          <p14:tracePt t="15799" x="8636000" y="4367213"/>
          <p14:tracePt t="15808" x="8562975" y="4303713"/>
          <p14:tracePt t="15815" x="8499475" y="4254500"/>
          <p14:tracePt t="15825" x="8450263" y="4191000"/>
          <p14:tracePt t="15834" x="8402638" y="4133850"/>
          <p14:tracePt t="15845" x="8337550" y="4102100"/>
          <p14:tracePt t="15850" x="8305800" y="4052888"/>
          <p14:tracePt t="15858" x="8256588" y="4021138"/>
          <p14:tracePt t="15866" x="8240713" y="4005263"/>
          <p14:tracePt t="15881" x="8120063" y="3924300"/>
          <p14:tracePt t="15887" x="8088313" y="3908425"/>
          <p14:tracePt t="15905" x="8023225" y="3876675"/>
          <p14:tracePt t="15912" x="7991475" y="3860800"/>
          <p14:tracePt t="15926" x="7942263" y="3843338"/>
          <p14:tracePt t="15940" x="7926388" y="3843338"/>
          <p14:tracePt t="15950" x="7910513" y="3827463"/>
          <p14:tracePt t="15958" x="7894638" y="3827463"/>
          <p14:tracePt t="15966" x="7878763" y="3827463"/>
          <p14:tracePt t="15974" x="7861300" y="3827463"/>
          <p14:tracePt t="15982" x="7845425" y="3827463"/>
          <p14:tracePt t="15991" x="7829550" y="3827463"/>
          <p14:tracePt t="15999" x="7805738" y="3827463"/>
          <p14:tracePt t="16007" x="7773988" y="3843338"/>
          <p14:tracePt t="16016" x="7756525" y="3876675"/>
          <p14:tracePt t="16024" x="7724775" y="3908425"/>
          <p14:tracePt t="16032" x="7708900" y="3940175"/>
          <p14:tracePt t="16041" x="7677150" y="3989388"/>
          <p14:tracePt t="16049" x="7643813" y="4037013"/>
          <p14:tracePt t="16057" x="7627938" y="4102100"/>
          <p14:tracePt t="16066" x="7596188" y="4133850"/>
          <p14:tracePt t="16075" x="7580313" y="4206875"/>
          <p14:tracePt t="16083" x="7562850" y="4270375"/>
          <p14:tracePt t="16090" x="7546975" y="4287838"/>
          <p14:tracePt t="16099" x="7546975" y="4351338"/>
          <p14:tracePt t="16108" x="7546975" y="4384675"/>
          <p14:tracePt t="16116" x="7546975" y="4416425"/>
          <p14:tracePt t="16124" x="7546975" y="4464050"/>
          <p14:tracePt t="16133" x="7546975" y="4479925"/>
          <p14:tracePt t="16141" x="7546975" y="4521200"/>
          <p14:tracePt t="16150" x="7546975" y="4537075"/>
          <p14:tracePt t="16157" x="7546975" y="4568825"/>
          <p14:tracePt t="16166" x="7580313" y="4602163"/>
          <p14:tracePt t="16175" x="7596188" y="4618038"/>
          <p14:tracePt t="16182" x="7643813" y="4633913"/>
          <p14:tracePt t="16191" x="7677150" y="4649788"/>
          <p14:tracePt t="16199" x="7724775" y="4665663"/>
          <p14:tracePt t="16207" x="7773988" y="4699000"/>
          <p14:tracePt t="16217" x="7845425" y="4714875"/>
          <p14:tracePt t="16224" x="7942263" y="4746625"/>
          <p14:tracePt t="16233" x="8007350" y="4762500"/>
          <p14:tracePt t="16241" x="8054975" y="4762500"/>
          <p14:tracePt t="16249" x="8088313" y="4762500"/>
          <p14:tracePt t="16257" x="8167688" y="4778375"/>
          <p14:tracePt t="16266" x="8208963" y="4778375"/>
          <p14:tracePt t="16274" x="8272463" y="4778375"/>
          <p14:tracePt t="16283" x="8321675" y="4778375"/>
          <p14:tracePt t="16291" x="8337550" y="4778375"/>
          <p14:tracePt t="16299" x="8386763" y="4778375"/>
          <p14:tracePt t="16307" x="8418513" y="4762500"/>
          <p14:tracePt t="16316" x="8450263" y="4746625"/>
          <p14:tracePt t="16324" x="8482013" y="4730750"/>
          <p14:tracePt t="16332" x="8515350" y="4714875"/>
          <p14:tracePt t="16342" x="8547100" y="4699000"/>
          <p14:tracePt t="16349" x="8562975" y="4681538"/>
          <p14:tracePt t="16358" x="8604250" y="4665663"/>
          <p14:tracePt t="16366" x="8620125" y="4649788"/>
          <p14:tracePt t="16374" x="8636000" y="4633913"/>
          <p14:tracePt t="16382" x="8667750" y="4618038"/>
          <p14:tracePt t="16391" x="8683625" y="4584700"/>
          <p14:tracePt t="16399" x="8716963" y="4568825"/>
          <p14:tracePt t="16408" x="8732838" y="4552950"/>
          <p14:tracePt t="16416" x="8748713" y="4537075"/>
          <p14:tracePt t="16425" x="8764588" y="4521200"/>
          <p14:tracePt t="16433" x="8797925" y="4521200"/>
          <p14:tracePt t="16441" x="8797925" y="4497388"/>
          <p14:tracePt t="16449" x="8829675" y="4479925"/>
          <p14:tracePt t="16458" x="8845550" y="4479925"/>
          <p14:tracePt t="16466" x="8877300" y="4464050"/>
          <p14:tracePt t="16474" x="8894763" y="4464050"/>
          <p14:tracePt t="16482" x="8926513" y="4448175"/>
          <p14:tracePt t="16491" x="8942388" y="4448175"/>
          <p14:tracePt t="16499" x="8966200" y="4432300"/>
          <p14:tracePt t="16508" x="9015413" y="4416425"/>
          <p14:tracePt t="16516" x="9031288" y="4400550"/>
          <p14:tracePt t="16525" x="9063038" y="4384675"/>
          <p14:tracePt t="16532" x="9078913" y="4384675"/>
          <p14:tracePt t="16541" x="9096375" y="4367213"/>
          <p14:tracePt t="16549" x="9112250" y="4351338"/>
          <p14:tracePt t="16557" x="9128125" y="4335463"/>
          <p14:tracePt t="16566" x="9144000" y="4319588"/>
          <p14:tracePt t="16574" x="9159875" y="4303713"/>
          <p14:tracePt t="16583" x="9175750" y="4287838"/>
          <p14:tracePt t="16591" x="9191625" y="4270375"/>
          <p14:tracePt t="16599" x="9191625" y="4254500"/>
          <p14:tracePt t="16607" x="9209088" y="4238625"/>
          <p14:tracePt t="16616" x="9209088" y="4222750"/>
          <p14:tracePt t="16624" x="9224963" y="4206875"/>
          <p14:tracePt t="16632" x="9224963" y="4191000"/>
          <p14:tracePt t="16641" x="9224963" y="4175125"/>
          <p14:tracePt t="16650" x="9224963" y="4157663"/>
          <p14:tracePt t="16657" x="9224963" y="4133850"/>
          <p14:tracePt t="16666" x="9224963" y="4117975"/>
          <p14:tracePt t="16675" x="9224963" y="4102100"/>
          <p14:tracePt t="16682" x="9224963" y="4086225"/>
          <p14:tracePt t="16690" x="9224963" y="4070350"/>
          <p14:tracePt t="16699" x="9224963" y="4052888"/>
          <p14:tracePt t="16708" x="9224963" y="4037013"/>
          <p14:tracePt t="16716" x="9224963" y="4021138"/>
          <p14:tracePt t="16724" x="9224963" y="4005263"/>
          <p14:tracePt t="16733" x="9224963" y="3973513"/>
          <p14:tracePt t="16741" x="9209088" y="3940175"/>
          <p14:tracePt t="16750" x="9191625" y="3908425"/>
          <p14:tracePt t="16757" x="9144000" y="3827463"/>
          <p14:tracePt t="16766" x="9112250" y="3771900"/>
          <p14:tracePt t="16774" x="9078913" y="3738563"/>
          <p14:tracePt t="16783" x="9047163" y="3690938"/>
          <p14:tracePt t="16791" x="9031288" y="3659188"/>
          <p14:tracePt t="16800" x="9015413" y="3625850"/>
          <p14:tracePt t="16808" x="8999538" y="3609975"/>
          <p14:tracePt t="16816" x="8966200" y="3578225"/>
          <p14:tracePt t="16824" x="8966200" y="3562350"/>
          <p14:tracePt t="17026" x="8877300" y="3546475"/>
          <p14:tracePt t="17034" x="8797925" y="3481388"/>
          <p14:tracePt t="17044" x="8732838" y="3408363"/>
          <p14:tracePt t="17050" x="8667750" y="3344863"/>
          <p14:tracePt t="17058" x="8604250" y="3263900"/>
          <p14:tracePt t="17066" x="8515350" y="3198813"/>
          <p14:tracePt t="17088" x="8386763" y="3046413"/>
          <p14:tracePt t="17096" x="8321675" y="2997200"/>
          <p14:tracePt t="17108" x="8167688" y="2836863"/>
          <p14:tracePt t="17130" x="8007350" y="2667000"/>
          <p14:tracePt t="17136" x="7926388" y="2603500"/>
          <p14:tracePt t="17148" x="7861300" y="2538413"/>
          <p14:tracePt t="17157" x="7789863" y="2473325"/>
          <p14:tracePt t="17166" x="7740650" y="2425700"/>
          <p14:tracePt t="17173" x="7677150" y="2378075"/>
          <p14:tracePt t="17182" x="7627938" y="2305050"/>
          <p14:tracePt t="17191" x="7580313" y="2255838"/>
          <p14:tracePt t="17199" x="7531100" y="2192338"/>
          <p14:tracePt t="17207" x="7483475" y="2143125"/>
          <p14:tracePt t="17216" x="7450138" y="2095500"/>
          <p14:tracePt t="17224" x="7434263" y="2063750"/>
          <p14:tracePt t="17233" x="7361238" y="1998663"/>
          <p14:tracePt t="17240" x="7345363" y="1974850"/>
          <p14:tracePt t="17249" x="7329488" y="1941513"/>
          <p14:tracePt t="17257" x="7297738" y="1909763"/>
          <p14:tracePt t="17266" x="7265988" y="1878013"/>
          <p14:tracePt t="17274" x="7248525" y="1862138"/>
          <p14:tracePt t="17282" x="7216775" y="1844675"/>
          <p14:tracePt t="17290" x="7185025" y="1828800"/>
          <p14:tracePt t="17299" x="7151688" y="1797050"/>
          <p14:tracePt t="17307" x="7119938" y="1797050"/>
          <p14:tracePt t="17316" x="7104063" y="1781175"/>
          <p14:tracePt t="17324" x="7031038" y="1765300"/>
          <p14:tracePt t="17332" x="6999288" y="1749425"/>
          <p14:tracePt t="17341" x="6967538" y="1731963"/>
          <p14:tracePt t="17350" x="6918325" y="1700213"/>
          <p14:tracePt t="17358" x="6870700" y="1684338"/>
          <p14:tracePt t="17366" x="6837363" y="1668463"/>
          <p14:tracePt t="17374" x="6805613" y="1652588"/>
          <p14:tracePt t="17382" x="6789738" y="1636713"/>
          <p14:tracePt t="17391" x="6740525" y="1611313"/>
          <p14:tracePt t="17399" x="6708775" y="1611313"/>
          <p14:tracePt t="17408" x="6692900" y="1579563"/>
          <p14:tracePt t="17416" x="6635750" y="1563688"/>
          <p14:tracePt t="17424" x="6619875" y="1547813"/>
          <p14:tracePt t="17433" x="6588125" y="1531938"/>
          <p14:tracePt t="17441" x="6556375" y="1514475"/>
          <p14:tracePt t="17449" x="6523038" y="1498600"/>
          <p14:tracePt t="17458" x="6491288" y="1466850"/>
          <p14:tracePt t="17466" x="6475413" y="1450975"/>
          <p14:tracePt t="17475" x="6459538" y="1435100"/>
          <p14:tracePt t="17483" x="6426200" y="1417638"/>
          <p14:tracePt t="17491" x="6410325" y="1401763"/>
          <p14:tracePt t="17499" x="6394450" y="1401763"/>
          <p14:tracePt t="17508" x="6378575" y="1385888"/>
          <p14:tracePt t="17516" x="6362700" y="1385888"/>
          <p14:tracePt t="17524" x="6329363" y="1370013"/>
          <p14:tracePt t="17541" x="6313488" y="1354138"/>
          <p14:tracePt t="17549" x="6297613" y="1354138"/>
          <p14:tracePt t="17558" x="6273800" y="1338263"/>
          <p14:tracePt t="17566" x="6257925" y="1338263"/>
          <p14:tracePt t="17574" x="6240463" y="1322388"/>
          <p14:tracePt t="17583" x="6224588" y="1322388"/>
          <p14:tracePt t="17591" x="6208713" y="1304925"/>
          <p14:tracePt t="17607" x="6192838" y="1289050"/>
          <p14:tracePt t="17624" x="6176963" y="1289050"/>
          <p14:tracePt t="17632" x="6176963" y="1273175"/>
          <p14:tracePt t="17770" x="6176963" y="1249363"/>
          <p14:tracePt t="17811" x="6192838" y="1233488"/>
          <p14:tracePt t="17819" x="6208713" y="1233488"/>
          <p14:tracePt t="17827" x="6224588" y="1233488"/>
          <p14:tracePt t="17837" x="6257925" y="1217613"/>
          <p14:tracePt t="17848" x="6273800" y="1200150"/>
          <p14:tracePt t="17858" x="6313488" y="1184275"/>
          <p14:tracePt t="17866" x="6329363" y="1184275"/>
          <p14:tracePt t="17870" x="6362700" y="1168400"/>
          <p14:tracePt t="17880" x="6394450" y="1168400"/>
          <p14:tracePt t="17890" x="6426200" y="1152525"/>
          <p14:tracePt t="17903" x="6459538" y="1136650"/>
          <p14:tracePt t="17908" x="6475413" y="1136650"/>
          <p14:tracePt t="17916" x="6507163" y="1136650"/>
          <p14:tracePt t="17924" x="6538913" y="1120775"/>
          <p14:tracePt t="17933" x="6572250" y="1120775"/>
          <p14:tracePt t="17941" x="6604000" y="1120775"/>
          <p14:tracePt t="17949" x="6651625" y="1103313"/>
          <p14:tracePt t="17957" x="6692900" y="1103313"/>
          <p14:tracePt t="17965" x="6740525" y="1087438"/>
          <p14:tracePt t="17974" x="6773863" y="1087438"/>
          <p14:tracePt t="17982" x="6821488" y="1071563"/>
          <p14:tracePt t="17991" x="6886575" y="1055688"/>
          <p14:tracePt t="17999" x="6934200" y="1055688"/>
          <p14:tracePt t="18007" x="6983413" y="1039813"/>
          <p14:tracePt t="18015" x="7054850" y="1039813"/>
          <p14:tracePt t="18024" x="7104063" y="1023938"/>
          <p14:tracePt t="18032" x="7135813" y="1023938"/>
          <p14:tracePt t="18040" x="7185025" y="1023938"/>
          <p14:tracePt t="18049" x="7216775" y="1023938"/>
          <p14:tracePt t="18057" x="7248525" y="1023938"/>
          <p14:tracePt t="18065" x="7281863" y="1023938"/>
          <p14:tracePt t="18074" x="7313613" y="1023938"/>
          <p14:tracePt t="18083" x="7329488" y="1023938"/>
          <p14:tracePt t="18091" x="7361238" y="1023938"/>
          <p14:tracePt t="18099" x="7378700" y="1023938"/>
          <p14:tracePt t="18108" x="7410450" y="1023938"/>
          <p14:tracePt t="18116" x="7434263" y="1023938"/>
          <p14:tracePt t="18124" x="7450138" y="1023938"/>
          <p14:tracePt t="18133" x="7483475" y="1023938"/>
          <p14:tracePt t="18141" x="7499350" y="1023938"/>
          <p14:tracePt t="18149" x="7515225" y="1023938"/>
          <p14:tracePt t="18158" x="7531100" y="1039813"/>
          <p14:tracePt t="18166" x="7562850" y="1039813"/>
          <p14:tracePt t="18174" x="7580313" y="1055688"/>
          <p14:tracePt t="18183" x="7596188" y="1055688"/>
          <p14:tracePt t="18191" x="7627938" y="1087438"/>
          <p14:tracePt t="18200" x="7659688" y="1103313"/>
          <p14:tracePt t="18208" x="7677150" y="1120775"/>
          <p14:tracePt t="18216" x="7693025" y="1136650"/>
          <p14:tracePt t="18225" x="7708900" y="1152525"/>
          <p14:tracePt t="18232" x="7724775" y="1168400"/>
          <p14:tracePt t="18241" x="7740650" y="1184275"/>
          <p14:tracePt t="18249" x="7773988" y="1200150"/>
          <p14:tracePt t="18257" x="7789863" y="1217613"/>
          <p14:tracePt t="18267" x="7805738" y="1217613"/>
          <p14:tracePt t="18274" x="7829550" y="1233488"/>
          <p14:tracePt t="18282" x="7861300" y="1273175"/>
          <p14:tracePt t="18291" x="7878763" y="1273175"/>
          <p14:tracePt t="18299" x="7894638" y="1289050"/>
          <p14:tracePt t="18308" x="7926388" y="1304925"/>
          <p14:tracePt t="18316" x="7942263" y="1338263"/>
          <p14:tracePt t="18324" x="7974013" y="1338263"/>
          <p14:tracePt t="18333" x="7991475" y="1354138"/>
          <p14:tracePt t="18342" x="8023225" y="1370013"/>
          <p14:tracePt t="18349" x="8039100" y="1385888"/>
          <p14:tracePt t="18357" x="8070850" y="1401763"/>
          <p14:tracePt t="18366" x="8088313" y="1401763"/>
          <p14:tracePt t="18374" x="8120063" y="1417638"/>
          <p14:tracePt t="18382" x="8135938" y="1435100"/>
          <p14:tracePt t="18391" x="8167688" y="1450975"/>
          <p14:tracePt t="18399" x="8185150" y="1450975"/>
          <p14:tracePt t="18408" x="8208963" y="1466850"/>
          <p14:tracePt t="18416" x="8240713" y="1482725"/>
          <p14:tracePt t="18424" x="8272463" y="1482725"/>
          <p14:tracePt t="18433" x="8289925" y="1498600"/>
          <p14:tracePt t="18441" x="8305800" y="1498600"/>
          <p14:tracePt t="18449" x="8337550" y="1514475"/>
          <p14:tracePt t="18458" x="8353425" y="1514475"/>
          <p14:tracePt t="18465" x="8402638" y="1531938"/>
          <p14:tracePt t="18475" x="8434388" y="1531938"/>
          <p14:tracePt t="18483" x="8466138" y="1531938"/>
          <p14:tracePt t="18491" x="8482013" y="1531938"/>
          <p14:tracePt t="18499" x="8515350" y="1531938"/>
          <p14:tracePt t="18508" x="8547100" y="1531938"/>
          <p14:tracePt t="18515" x="8588375" y="1531938"/>
          <p14:tracePt t="18524" x="8620125" y="1531938"/>
          <p14:tracePt t="18532" x="8651875" y="1531938"/>
          <p14:tracePt t="18541" x="8667750" y="1531938"/>
          <p14:tracePt t="18549" x="8701088" y="1531938"/>
          <p14:tracePt t="18557" x="8732838" y="1531938"/>
          <p14:tracePt t="18566" x="8764588" y="1531938"/>
          <p14:tracePt t="18575" x="8780463" y="1531938"/>
          <p14:tracePt t="18582" x="8797925" y="1531938"/>
          <p14:tracePt t="18590" x="8813800" y="1531938"/>
          <p14:tracePt t="18599" x="8829675" y="1531938"/>
          <p14:tracePt t="18608" x="8845550" y="1531938"/>
          <p14:tracePt t="18616" x="8861425" y="1531938"/>
          <p14:tracePt t="18624" x="8877300" y="1547813"/>
          <p14:tracePt t="18633" x="8894763" y="1547813"/>
          <p14:tracePt t="18642" x="8926513" y="1547813"/>
          <p14:tracePt t="18649" x="8942388" y="1547813"/>
          <p14:tracePt t="18658" x="8966200" y="1563688"/>
          <p14:tracePt t="18666" x="8982075" y="1563688"/>
          <p14:tracePt t="18674" x="8999538" y="1563688"/>
          <p14:tracePt t="18683" x="9031288" y="1579563"/>
          <p14:tracePt t="18691" x="9047163" y="1579563"/>
          <p14:tracePt t="18699" x="9063038" y="1579563"/>
          <p14:tracePt t="18708" x="9078913" y="1595438"/>
          <p14:tracePt t="18724" x="9096375" y="1595438"/>
          <p14:tracePt t="18733" x="9112250" y="1611313"/>
          <p14:tracePt t="18742" x="9128125" y="1611313"/>
          <p14:tracePt t="18744" x="9144000" y="1611313"/>
          <p14:tracePt t="18771" x="9159875" y="1611313"/>
          <p14:tracePt t="18777" x="9175750" y="1611313"/>
          <p14:tracePt t="18785" x="9191625" y="1611313"/>
          <p14:tracePt t="18791" x="9209088" y="1611313"/>
          <p14:tracePt t="18809" x="9224963" y="1611313"/>
          <p14:tracePt t="18816" x="9240838" y="1611313"/>
          <p14:tracePt t="18837" x="9256713" y="1611313"/>
          <p14:tracePt t="18848" x="9272588" y="1611313"/>
          <p14:tracePt t="18849" x="9288463" y="1611313"/>
          <p14:tracePt t="18874" x="9305925" y="1611313"/>
          <p14:tracePt t="18894" x="9321800" y="1611313"/>
          <p14:tracePt t="18932" x="9345613" y="1611313"/>
          <p14:tracePt t="18951" x="9361488" y="16113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ea typeface="STKaiti" panose="02010600040101010101" pitchFamily="2" charset="-122"/>
              </a:rPr>
              <a:t>Dataset Contribution – Noise of Web (</a:t>
            </a:r>
            <a:r>
              <a:rPr lang="en-US" altLang="zh-CN" dirty="0" err="1">
                <a:ea typeface="STKaiti" panose="02010600040101010101" pitchFamily="2" charset="-122"/>
              </a:rPr>
              <a:t>NoW</a:t>
            </a:r>
            <a:r>
              <a:rPr lang="en-US" altLang="zh-CN" dirty="0">
                <a:ea typeface="STKaiti" panose="02010600040101010101" pitchFamily="2" charset="-122"/>
              </a:rPr>
              <a:t>)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580411" y="2367204"/>
            <a:ext cx="5465536" cy="21235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NCL research was mainly based on </a:t>
            </a:r>
            <a:r>
              <a:rPr lang="en-US" altLang="zh-CN" sz="18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artificially simulated datasets </a:t>
            </a:r>
            <a:r>
              <a:rPr lang="en-US" altLang="zh-CN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evaluation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an NCL dataset collected in a </a:t>
            </a:r>
            <a:r>
              <a:rPr lang="en-US" altLang="zh-CN" sz="1800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industry environment</a:t>
            </a:r>
            <a:endParaRPr lang="zh-CN" altLang="en-US" sz="1800" dirty="0">
              <a:solidFill>
                <a:srgbClr val="FF00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6" y="1730400"/>
            <a:ext cx="6254747" cy="33971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7076" y="5392986"/>
            <a:ext cx="11027227" cy="999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8890" indent="-25889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799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dataset contains </a:t>
            </a:r>
            <a:r>
              <a:rPr lang="en-US" altLang="zh-CN" sz="1799" b="1" dirty="0">
                <a:solidFill>
                  <a:srgbClr val="FF007A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100,000 [webpage screenshot (image)-meta description (text)]</a:t>
            </a:r>
            <a:r>
              <a:rPr lang="en-US" altLang="zh-CN" sz="1799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799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pairs extracted directly from the web page environment</a:t>
            </a:r>
          </a:p>
          <a:p>
            <a:pPr marL="258890" indent="-25889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799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98,000 pairs are used for training, 1,000 pairs are used for validation, and 1,000 pairs are used for testing</a:t>
            </a:r>
            <a:endParaRPr lang="zh-CN" altLang="en-US" sz="408" dirty="0"/>
          </a:p>
        </p:txBody>
      </p:sp>
      <p:pic>
        <p:nvPicPr>
          <p:cNvPr id="13" name="Picture 4" descr="轮播图">
            <a:extLst>
              <a:ext uri="{FF2B5EF4-FFF2-40B4-BE49-F238E27FC236}">
                <a16:creationId xmlns:a16="http://schemas.microsoft.com/office/drawing/2014/main" id="{4CE78170-A310-0396-06B7-CA1F6342AD5F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xfrm>
            <a:off x="-2" y="-4724"/>
            <a:ext cx="7747058" cy="8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标题 7">
            <a:extLst>
              <a:ext uri="{FF2B5EF4-FFF2-40B4-BE49-F238E27FC236}">
                <a16:creationId xmlns:a16="http://schemas.microsoft.com/office/drawing/2014/main" id="{905D0B32-89CE-073A-C1A3-E447AAEA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EC4F33-28B3-9138-675F-5604548F1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6862" y="0"/>
            <a:ext cx="6418275" cy="6478073"/>
          </a:xfrm>
          <a:prstGeom prst="rect">
            <a:avLst/>
          </a:prstGeom>
        </p:spPr>
      </p:pic>
      <p:pic>
        <p:nvPicPr>
          <p:cNvPr id="39" name="视频 38">
            <a:extLst>
              <a:ext uri="{FF2B5EF4-FFF2-40B4-BE49-F238E27FC236}">
                <a16:creationId xmlns:a16="http://schemas.microsoft.com/office/drawing/2014/main" id="{39A100A7-370B-F101-463D-160E53C9E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0032000" y="898132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4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8"/>
    </mc:Choice>
    <mc:Fallback>
      <p:transition spd="slow" advTm="2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9" x="9345613" y="1611313"/>
          <p14:tracePt t="1187" x="9305925" y="1611313"/>
          <p14:tracePt t="1195" x="9272588" y="1611313"/>
          <p14:tracePt t="1203" x="9256713" y="1611313"/>
          <p14:tracePt t="1212" x="9209088" y="1611313"/>
          <p14:tracePt t="1219" x="9175750" y="1611313"/>
          <p14:tracePt t="1248" x="9096375" y="1611313"/>
          <p14:tracePt t="1254" x="9063038" y="1595438"/>
          <p14:tracePt t="1257" x="8982075" y="1563688"/>
          <p14:tracePt t="1267" x="8877300" y="1547813"/>
          <p14:tracePt t="1275" x="8780463" y="1498600"/>
          <p14:tracePt t="1284" x="8683625" y="1450975"/>
          <p14:tracePt t="1292" x="8588375" y="1401763"/>
          <p14:tracePt t="1300" x="8482013" y="1354138"/>
          <p14:tracePt t="1309" x="8386763" y="1304925"/>
          <p14:tracePt t="1318" x="8321675" y="1273175"/>
          <p14:tracePt t="1325" x="8289925" y="1249363"/>
          <p14:tracePt t="1333" x="8208963" y="1233488"/>
          <p14:tracePt t="1342" x="8151813" y="1217613"/>
          <p14:tracePt t="1350" x="8070850" y="1217613"/>
          <p14:tracePt t="1359" x="8023225" y="1217613"/>
          <p14:tracePt t="1366" x="7958138" y="1217613"/>
          <p14:tracePt t="1376" x="7910513" y="1217613"/>
          <p14:tracePt t="1384" x="7845425" y="1233488"/>
          <p14:tracePt t="1391" x="7789863" y="1249363"/>
          <p14:tracePt t="1402" x="7724775" y="1273175"/>
          <p14:tracePt t="1409" x="7659688" y="1289050"/>
          <p14:tracePt t="1417" x="7612063" y="1322388"/>
          <p14:tracePt t="1425" x="7580313" y="1322388"/>
          <p14:tracePt t="1434" x="7546975" y="1354138"/>
          <p14:tracePt t="1442" x="7483475" y="1370013"/>
          <p14:tracePt t="1450" x="7450138" y="1401763"/>
          <p14:tracePt t="1459" x="7410450" y="1417638"/>
          <p14:tracePt t="1468" x="7361238" y="1466850"/>
          <p14:tracePt t="1475" x="7329488" y="1482725"/>
          <p14:tracePt t="1484" x="7297738" y="1514475"/>
          <p14:tracePt t="1492" x="7281863" y="1531938"/>
          <p14:tracePt t="1500" x="7265988" y="1563688"/>
          <p14:tracePt t="1509" x="7248525" y="1595438"/>
          <p14:tracePt t="1517" x="7216775" y="1636713"/>
          <p14:tracePt t="1526" x="7200900" y="1668463"/>
          <p14:tracePt t="1534" x="7185025" y="1684338"/>
          <p14:tracePt t="1542" x="7169150" y="1716088"/>
          <p14:tracePt t="1550" x="7169150" y="1749425"/>
          <p14:tracePt t="1559" x="7151688" y="1781175"/>
          <p14:tracePt t="1568" x="7135813" y="1828800"/>
          <p14:tracePt t="1576" x="7119938" y="1862138"/>
          <p14:tracePt t="1584" x="7119938" y="1878013"/>
          <p14:tracePt t="1593" x="7104063" y="1909763"/>
          <p14:tracePt t="1600" x="7104063" y="1925638"/>
          <p14:tracePt t="1610" x="7104063" y="1941513"/>
          <p14:tracePt t="1617" x="7088188" y="1974850"/>
          <p14:tracePt t="1626" x="7088188" y="1998663"/>
          <p14:tracePt t="1634" x="7088188" y="2030413"/>
          <p14:tracePt t="1643" x="7088188" y="2063750"/>
          <p14:tracePt t="1650" x="7088188" y="2095500"/>
          <p14:tracePt t="1659" x="7088188" y="2127250"/>
          <p14:tracePt t="1667" x="7088188" y="2159000"/>
          <p14:tracePt t="1675" x="7088188" y="2192338"/>
          <p14:tracePt t="1683" x="7088188" y="2224088"/>
          <p14:tracePt t="1693" x="7088188" y="2255838"/>
          <p14:tracePt t="1700" x="7088188" y="2289175"/>
          <p14:tracePt t="1709" x="7088188" y="2320925"/>
          <p14:tracePt t="1718" x="7088188" y="2336800"/>
          <p14:tracePt t="1726" x="7088188" y="2378075"/>
          <p14:tracePt t="1734" x="7088188" y="2393950"/>
          <p14:tracePt t="1742" x="7088188" y="2425700"/>
          <p14:tracePt t="1751" x="7088188" y="2441575"/>
          <p14:tracePt t="1759" x="7088188" y="2457450"/>
          <p14:tracePt t="1767" x="7088188" y="2473325"/>
          <p14:tracePt t="1783" x="7119938" y="2473325"/>
          <p14:tracePt t="1793" x="7135813" y="2473325"/>
          <p14:tracePt t="1801" x="7169150" y="24733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ea typeface="STKaiti" panose="02010600040101010101" pitchFamily="2" charset="-122"/>
              </a:rPr>
              <a:t>Dataset Contribution - Noise of Web (</a:t>
            </a:r>
            <a:r>
              <a:rPr lang="en-US" altLang="zh-CN" dirty="0" err="1">
                <a:ea typeface="STKaiti" panose="02010600040101010101" pitchFamily="2" charset="-122"/>
              </a:rPr>
              <a:t>NoW</a:t>
            </a:r>
            <a:r>
              <a:rPr lang="en-US" altLang="zh-CN" dirty="0">
                <a:ea typeface="STKaiti" panose="02010600040101010101" pitchFamily="2" charset="-122"/>
              </a:rPr>
              <a:t>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7" y="1845959"/>
            <a:ext cx="6984059" cy="3793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799040" y="1845959"/>
                <a:ext cx="4118640" cy="4195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8890" indent="-25889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799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The image part is obtained by taking </a:t>
                </a:r>
                <a:r>
                  <a:rPr lang="en-US" altLang="zh-CN" sz="1799" b="1" dirty="0">
                    <a:solidFill>
                      <a:srgbClr val="FF007A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screenshots</a:t>
                </a:r>
                <a:r>
                  <a:rPr lang="en-US" altLang="zh-CN" sz="1799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(resolution 720x1280) of mobile devices browsing </a:t>
                </a:r>
                <a:r>
                  <a:rPr lang="en-US" altLang="zh-CN" sz="1799" b="1" dirty="0">
                    <a:solidFill>
                      <a:srgbClr val="FF007A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web pages</a:t>
                </a:r>
                <a:r>
                  <a:rPr lang="en-US" altLang="zh-CN" sz="1799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.</a:t>
                </a:r>
              </a:p>
              <a:p>
                <a:pPr marL="258890" indent="-25889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799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We extract features from the first 36 </a:t>
                </a:r>
                <a:r>
                  <a:rPr lang="en-US" altLang="zh-CN" sz="1799" b="1" dirty="0">
                    <a:solidFill>
                      <a:srgbClr val="FF007A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detection regions </a:t>
                </a:r>
                <a:r>
                  <a:rPr lang="en-US" altLang="zh-CN" sz="1799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of each image, and finally each image is represented as a 36</a:t>
                </a:r>
                <a:r>
                  <a:rPr lang="zh-CN" altLang="en-US" sz="1799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799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sz="1799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99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768 feature matrix.</a:t>
                </a:r>
              </a:p>
              <a:p>
                <a:pPr marL="258890" indent="-25889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799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The text part is directly derived from the meta description field in the </a:t>
                </a:r>
                <a:r>
                  <a:rPr lang="en-US" altLang="zh-CN" sz="1799" b="1" dirty="0">
                    <a:solidFill>
                      <a:srgbClr val="FF007A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HTML source code</a:t>
                </a:r>
                <a:r>
                  <a:rPr lang="en-US" altLang="zh-CN" sz="1799" dirty="0">
                    <a:solidFill>
                      <a:srgbClr val="FF007A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799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of the web page.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040" y="1845959"/>
                <a:ext cx="4118640" cy="4195636"/>
              </a:xfrm>
              <a:prstGeom prst="rect">
                <a:avLst/>
              </a:prstGeom>
              <a:blipFill>
                <a:blip r:embed="rId6"/>
                <a:stretch>
                  <a:fillRect l="-613" r="-1840" b="-1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</p:cNvCxnSpPr>
          <p:nvPr/>
        </p:nvCxnSpPr>
        <p:spPr>
          <a:xfrm flipH="1" flipV="1">
            <a:off x="7480300" y="2209800"/>
            <a:ext cx="727529" cy="1393371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</p:cNvCxnSpPr>
          <p:nvPr/>
        </p:nvCxnSpPr>
        <p:spPr>
          <a:xfrm flipH="1" flipV="1">
            <a:off x="7423150" y="3060700"/>
            <a:ext cx="686707" cy="618671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</p:cNvCxnSpPr>
          <p:nvPr/>
        </p:nvCxnSpPr>
        <p:spPr>
          <a:xfrm flipH="1">
            <a:off x="7264400" y="3790950"/>
            <a:ext cx="845457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642522" y="6003117"/>
            <a:ext cx="3989234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99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The noise ratio of </a:t>
            </a:r>
            <a:r>
              <a:rPr lang="en-US" altLang="zh-CN" sz="1799" b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NoW</a:t>
            </a:r>
            <a:r>
              <a:rPr lang="en-US" altLang="zh-CN" sz="1799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is close to </a:t>
            </a:r>
            <a:r>
              <a:rPr lang="en-US" altLang="zh-CN" sz="1799" b="1" dirty="0">
                <a:solidFill>
                  <a:srgbClr val="FF007A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70%</a:t>
            </a:r>
            <a:endParaRPr lang="zh-CN" altLang="en-US" dirty="0">
              <a:solidFill>
                <a:srgbClr val="FF007A"/>
              </a:solidFill>
            </a:endParaRPr>
          </a:p>
        </p:txBody>
      </p:sp>
      <p:pic>
        <p:nvPicPr>
          <p:cNvPr id="18" name="Picture 4" descr="轮播图">
            <a:extLst>
              <a:ext uri="{FF2B5EF4-FFF2-40B4-BE49-F238E27FC236}">
                <a16:creationId xmlns:a16="http://schemas.microsoft.com/office/drawing/2014/main" id="{E666B01C-8074-777F-1E39-7D329C0EB261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xfrm>
            <a:off x="-2" y="-4724"/>
            <a:ext cx="7747058" cy="8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标题 7">
            <a:extLst>
              <a:ext uri="{FF2B5EF4-FFF2-40B4-BE49-F238E27FC236}">
                <a16:creationId xmlns:a16="http://schemas.microsoft.com/office/drawing/2014/main" id="{F1D6EB9D-B20E-4FFC-0D5E-4206B78B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pic>
        <p:nvPicPr>
          <p:cNvPr id="37" name="视频 36">
            <a:extLst>
              <a:ext uri="{FF2B5EF4-FFF2-40B4-BE49-F238E27FC236}">
                <a16:creationId xmlns:a16="http://schemas.microsoft.com/office/drawing/2014/main" id="{D8AF9BDD-0CE8-B111-B3B0-5B1462731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0032000" y="887487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2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5"/>
    </mc:Choice>
    <mc:Fallback>
      <p:transition spd="slow" advTm="13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7" x="7169150" y="2473325"/>
          <p14:tracePt t="655" x="7151688" y="2473325"/>
          <p14:tracePt t="663" x="7119938" y="2473325"/>
          <p14:tracePt t="671" x="7104063" y="2490788"/>
          <p14:tracePt t="682" x="7072313" y="2490788"/>
          <p14:tracePt t="687" x="7031038" y="2506663"/>
          <p14:tracePt t="695" x="7015163" y="2506663"/>
          <p14:tracePt t="703" x="6999288" y="2506663"/>
          <p14:tracePt t="721" x="6934200" y="2522538"/>
          <p14:tracePt t="730" x="6918325" y="2522538"/>
          <p14:tracePt t="746" x="6886575" y="2522538"/>
          <p14:tracePt t="767" x="6870700" y="2522538"/>
          <p14:tracePt t="782" x="6837363" y="2522538"/>
          <p14:tracePt t="791" x="6837363" y="2506663"/>
          <p14:tracePt t="799" x="6821488" y="2506663"/>
          <p14:tracePt t="807" x="6821488" y="2490788"/>
          <p14:tracePt t="815" x="6821488" y="2473325"/>
          <p14:tracePt t="825" x="6805613" y="2457450"/>
          <p14:tracePt t="840" x="6805613" y="2441575"/>
          <p14:tracePt t="849" x="6805613" y="2425700"/>
          <p14:tracePt t="858" x="6805613" y="2393950"/>
          <p14:tracePt t="866" x="6805613" y="2378075"/>
          <p14:tracePt t="882" x="6805613" y="2360613"/>
          <p14:tracePt t="897" x="6805613" y="2336800"/>
          <p14:tracePt t="1036" x="6805613" y="2360613"/>
          <p14:tracePt t="1043" x="6805613" y="2378075"/>
          <p14:tracePt t="1051" x="6805613" y="2393950"/>
          <p14:tracePt t="1059" x="6805613" y="2409825"/>
          <p14:tracePt t="1067" x="6805613" y="2425700"/>
          <p14:tracePt t="1076" x="6805613" y="2441575"/>
          <p14:tracePt t="1086" x="6805613" y="2473325"/>
          <p14:tracePt t="1092" x="6805613" y="2506663"/>
          <p14:tracePt t="1099" x="6805613" y="2522538"/>
          <p14:tracePt t="1108" x="6821488" y="2538413"/>
          <p14:tracePt t="1130" x="6837363" y="2603500"/>
          <p14:tracePt t="1138" x="6837363" y="2635250"/>
          <p14:tracePt t="1146" x="6853238" y="2667000"/>
          <p14:tracePt t="1163" x="6870700" y="2724150"/>
          <p14:tracePt t="1168" x="6886575" y="2771775"/>
          <p14:tracePt t="1174" x="6902450" y="2805113"/>
          <p14:tracePt t="1184" x="6902450" y="2820988"/>
          <p14:tracePt t="1192" x="6918325" y="2868613"/>
          <p14:tracePt t="1205" x="6950075" y="2933700"/>
          <p14:tracePt t="1213" x="6967538" y="2949575"/>
          <p14:tracePt t="1229" x="6983413" y="2997200"/>
          <p14:tracePt t="1238" x="6999288" y="3014663"/>
          <p14:tracePt t="1254" x="7015163" y="3030538"/>
          <p14:tracePt t="1257" x="7015163" y="3046413"/>
          <p14:tracePt t="1265" x="7031038" y="3046413"/>
          <p14:tracePt t="1282" x="7031038" y="3062288"/>
          <p14:tracePt t="1296" x="7054850" y="3062288"/>
          <p14:tracePt t="1318" x="7072313" y="3062288"/>
          <p14:tracePt t="1351" x="7088188" y="3062288"/>
          <p14:tracePt t="1682" x="7119938" y="3062288"/>
          <p14:tracePt t="1690" x="7151688" y="3062288"/>
          <p14:tracePt t="1698" x="7185025" y="3062288"/>
          <p14:tracePt t="1710" x="7232650" y="3062288"/>
          <p14:tracePt t="1715" x="7281863" y="3086100"/>
          <p14:tracePt t="1724" x="7313613" y="3086100"/>
          <p14:tracePt t="1732" x="7394575" y="3119438"/>
          <p14:tracePt t="1754" x="7483475" y="3135313"/>
          <p14:tracePt t="1758" x="7562850" y="3151188"/>
          <p14:tracePt t="1765" x="7643813" y="3167063"/>
          <p14:tracePt t="1774" x="7724775" y="3198813"/>
          <p14:tracePt t="1782" x="7805738" y="3232150"/>
          <p14:tracePt t="1785" x="7894638" y="3248025"/>
          <p14:tracePt t="1798" x="7958138" y="3279775"/>
          <p14:tracePt t="1807" x="8023225" y="3311525"/>
          <p14:tracePt t="1815" x="8054975" y="3328988"/>
          <p14:tracePt t="1825" x="8104188" y="3344863"/>
          <p14:tracePt t="1831" x="8151813" y="3360738"/>
          <p14:tracePt t="1841" x="8167688" y="3376613"/>
          <p14:tracePt t="1849" x="8208963" y="3392488"/>
          <p14:tracePt t="1858" x="8224838" y="3408363"/>
          <p14:tracePt t="1866" x="8240713" y="3408363"/>
          <p14:tracePt t="1875" x="8256588" y="3408363"/>
          <p14:tracePt t="1883" x="8256588" y="3433763"/>
          <p14:tracePt t="1899" x="8272463" y="34337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ea typeface="STKaiti" panose="02010600040101010101" pitchFamily="2" charset="-122"/>
              </a:rPr>
              <a:t>Motivation</a:t>
            </a:r>
          </a:p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6240710" y="2276495"/>
            <a:ext cx="5951290" cy="969706"/>
          </a:xfrm>
        </p:spPr>
        <p:txBody>
          <a:bodyPr/>
          <a:lstStyle/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NCL solutions mostly adopt the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margin based triplet ranking loss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mitigate the negative impact of mismatched data on the training process</a:t>
            </a:r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占位符 8"/>
          <p:cNvSpPr txBox="1">
            <a:spLocks/>
          </p:cNvSpPr>
          <p:nvPr/>
        </p:nvSpPr>
        <p:spPr>
          <a:xfrm>
            <a:off x="6383763" y="4444290"/>
            <a:ext cx="5663525" cy="1816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fail to directly provide beneficial supervision signals for false positive data pairs, but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weaken the negative effects of false supervision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62" y="2478484"/>
            <a:ext cx="6146598" cy="3042178"/>
          </a:xfrm>
          <a:prstGeom prst="rect">
            <a:avLst/>
          </a:prstGeom>
        </p:spPr>
      </p:pic>
      <p:sp>
        <p:nvSpPr>
          <p:cNvPr id="15" name="箭头: 下 21">
            <a:extLst>
              <a:ext uri="{FF2B5EF4-FFF2-40B4-BE49-F238E27FC236}">
                <a16:creationId xmlns:a16="http://schemas.microsoft.com/office/drawing/2014/main" id="{108D708E-6D51-C71E-B8CF-D0D6A67A596B}"/>
              </a:ext>
            </a:extLst>
          </p:cNvPr>
          <p:cNvSpPr/>
          <p:nvPr/>
        </p:nvSpPr>
        <p:spPr>
          <a:xfrm>
            <a:off x="9020218" y="3768740"/>
            <a:ext cx="390614" cy="461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462"/>
                </a:moveTo>
                <a:lnTo>
                  <a:pt x="5400" y="12462"/>
                </a:lnTo>
                <a:lnTo>
                  <a:pt x="5400" y="0"/>
                </a:lnTo>
                <a:lnTo>
                  <a:pt x="16200" y="0"/>
                </a:lnTo>
                <a:lnTo>
                  <a:pt x="16200" y="12462"/>
                </a:lnTo>
                <a:lnTo>
                  <a:pt x="21600" y="1246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4" descr="轮播图">
            <a:extLst>
              <a:ext uri="{FF2B5EF4-FFF2-40B4-BE49-F238E27FC236}">
                <a16:creationId xmlns:a16="http://schemas.microsoft.com/office/drawing/2014/main" id="{505986CB-DC52-5098-ADB2-C81EBB2C2191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xfrm>
            <a:off x="-2" y="-4724"/>
            <a:ext cx="7747058" cy="8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7">
            <a:extLst>
              <a:ext uri="{FF2B5EF4-FFF2-40B4-BE49-F238E27FC236}">
                <a16:creationId xmlns:a16="http://schemas.microsoft.com/office/drawing/2014/main" id="{CD256900-4C8C-4770-6926-2B78E09B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pic>
        <p:nvPicPr>
          <p:cNvPr id="32" name="视频 31">
            <a:extLst>
              <a:ext uri="{FF2B5EF4-FFF2-40B4-BE49-F238E27FC236}">
                <a16:creationId xmlns:a16="http://schemas.microsoft.com/office/drawing/2014/main" id="{FAA3FED6-0161-7A36-5521-A19BF9128F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0032000" y="901555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6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06"/>
    </mc:Choice>
    <mc:Fallback>
      <p:transition spd="slow" advTm="21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0" x="8256588" y="3433763"/>
          <p14:tracePt t="733" x="8240713" y="3433763"/>
          <p14:tracePt t="740" x="8208963" y="3408363"/>
          <p14:tracePt t="747" x="8151813" y="3376613"/>
          <p14:tracePt t="756" x="8135938" y="3360738"/>
          <p14:tracePt t="765" x="8088313" y="3360738"/>
          <p14:tracePt t="773" x="8054975" y="3328988"/>
          <p14:tracePt t="781" x="8023225" y="3328988"/>
          <p14:tracePt t="789" x="7958138" y="3295650"/>
          <p14:tracePt t="797" x="7894638" y="3263900"/>
          <p14:tracePt t="807" x="7805738" y="3214688"/>
          <p14:tracePt t="814" x="7756525" y="3182938"/>
          <p14:tracePt t="818" x="7693025" y="3151188"/>
          <p14:tracePt t="837" x="7627938" y="3086100"/>
          <p14:tracePt t="847" x="7596188" y="3046413"/>
          <p14:tracePt t="856" x="7546975" y="3014663"/>
          <p14:tracePt t="865" x="7531100" y="2981325"/>
          <p14:tracePt t="873" x="7499350" y="2949575"/>
          <p14:tracePt t="881" x="7483475" y="2917825"/>
          <p14:tracePt t="889" x="7466013" y="2900363"/>
          <p14:tracePt t="898" x="7450138" y="2884488"/>
          <p14:tracePt t="906" x="7434263" y="2868613"/>
          <p14:tracePt t="915" x="7410450" y="2852738"/>
          <p14:tracePt t="923" x="7394575" y="2852738"/>
          <p14:tracePt t="931" x="7394575" y="2836863"/>
          <p14:tracePt t="948" x="7378700" y="2820988"/>
          <p14:tracePt t="976" x="7361238" y="2805113"/>
          <p14:tracePt t="992" x="7345363" y="2805113"/>
          <p14:tracePt t="1023" x="7345363" y="2787650"/>
          <p14:tracePt t="1032" x="7329488" y="2787650"/>
          <p14:tracePt t="1193" x="7329488" y="2805113"/>
          <p14:tracePt t="1209" x="7329488" y="2820988"/>
          <p14:tracePt t="1226" x="7329488" y="2836863"/>
          <p14:tracePt t="1250" x="7329488" y="2852738"/>
          <p14:tracePt t="1258" x="7345363" y="2852738"/>
          <p14:tracePt t="1266" x="7345363" y="2868613"/>
          <p14:tracePt t="1278" x="7361238" y="2868613"/>
          <p14:tracePt t="1286" x="7361238" y="2884488"/>
          <p14:tracePt t="1299" x="7378700" y="2900363"/>
          <p14:tracePt t="1314" x="7394575" y="2917825"/>
          <p14:tracePt t="1322" x="7410450" y="2933700"/>
          <p14:tracePt t="1331" x="7434263" y="2949575"/>
          <p14:tracePt t="1348" x="7450138" y="2965450"/>
          <p14:tracePt t="1356" x="7450138" y="2981325"/>
          <p14:tracePt t="1364" x="7466013" y="2997200"/>
          <p14:tracePt t="1373" x="7483475" y="3014663"/>
          <p14:tracePt t="1390" x="7499350" y="3030538"/>
          <p14:tracePt t="1398" x="7515225" y="3046413"/>
          <p14:tracePt t="1406" x="7531100" y="3046413"/>
          <p14:tracePt t="1415" x="7546975" y="3062288"/>
          <p14:tracePt t="1430" x="7562850" y="3086100"/>
          <p14:tracePt t="1447" x="7580313" y="3086100"/>
          <p14:tracePt t="1456" x="7580313" y="3101975"/>
          <p14:tracePt t="1465" x="7596188" y="3101975"/>
          <p14:tracePt t="1481" x="7612063" y="3119438"/>
          <p14:tracePt t="1500" x="7627938" y="3119438"/>
          <p14:tracePt t="1505" x="7627938" y="3135313"/>
          <p14:tracePt t="1523" x="7643813" y="3135313"/>
          <p14:tracePt t="1528" x="7643813" y="3151188"/>
          <p14:tracePt t="1533" x="7659688" y="3151188"/>
          <p14:tracePt t="1549" x="7677150" y="3151188"/>
          <p14:tracePt t="1557" x="7677150" y="3167063"/>
          <p14:tracePt t="1586" x="7693025" y="3167063"/>
          <p14:tracePt t="1598" x="7693025" y="3182938"/>
          <p14:tracePt t="1615" x="7708900" y="3182938"/>
          <p14:tracePt t="1649" x="7708900" y="3198813"/>
          <p14:tracePt t="1657" x="7724775" y="3198813"/>
          <p14:tracePt t="1695" x="7740650" y="3214688"/>
          <p14:tracePt t="1707" x="7740650" y="3232150"/>
          <p14:tracePt t="1715" x="7756525" y="3232150"/>
          <p14:tracePt t="1737" x="7756525" y="3248025"/>
          <p14:tracePt t="1748" x="7773988" y="3248025"/>
          <p14:tracePt t="1771" x="7789863" y="3248025"/>
          <p14:tracePt t="1805" x="7789863" y="3263900"/>
          <p14:tracePt t="1807" x="7805738" y="3263900"/>
          <p14:tracePt t="1841" x="7829550" y="3263900"/>
          <p14:tracePt t="1856" x="7829550" y="3279775"/>
          <p14:tracePt t="1881" x="7845425" y="3279775"/>
          <p14:tracePt t="1904" x="7861300" y="3279775"/>
          <p14:tracePt t="1915" x="7861300" y="3295650"/>
          <p14:tracePt t="1978" x="7878763" y="3295650"/>
          <p14:tracePt t="1994" x="7878763" y="3311525"/>
          <p14:tracePt t="2075" x="7894638" y="3311525"/>
          <p14:tracePt t="2083" x="7894638" y="3328988"/>
          <p14:tracePt t="2124" x="7910513" y="3344863"/>
          <p14:tracePt t="2205" x="7910513" y="3360738"/>
          <p14:tracePt t="2237" x="7910513" y="3376613"/>
          <p14:tracePt t="2269" x="7926388" y="3392488"/>
          <p14:tracePt t="2293" x="7926388" y="3408363"/>
          <p14:tracePt t="3629" x="7942263" y="3408363"/>
          <p14:tracePt t="3661" x="7958138" y="3408363"/>
          <p14:tracePt t="3677" x="7958138" y="3433763"/>
          <p14:tracePt t="3726" x="7974013" y="3433763"/>
          <p14:tracePt t="3807" x="7974013" y="3449638"/>
          <p14:tracePt t="3824" x="7991475" y="3449638"/>
          <p14:tracePt t="3839" x="7991475" y="3465513"/>
          <p14:tracePt t="3855" x="8007350" y="3465513"/>
          <p14:tracePt t="3865" x="8007350" y="3481388"/>
          <p14:tracePt t="3872" x="8023225" y="3481388"/>
          <p14:tracePt t="3880" x="8023225" y="3497263"/>
          <p14:tracePt t="3889" x="8039100" y="3513138"/>
          <p14:tracePt t="3906" x="8054975" y="3513138"/>
          <p14:tracePt t="3913" x="8054975" y="3529013"/>
          <p14:tracePt t="3922" x="8070850" y="3546475"/>
          <p14:tracePt t="3940" x="8070850" y="3562350"/>
          <p14:tracePt t="3944" x="8088313" y="3562350"/>
          <p14:tracePt t="3985" x="8088313" y="3578225"/>
          <p14:tracePt t="4041" x="8088313" y="3594100"/>
          <p14:tracePt t="4050" x="8104188" y="3594100"/>
          <p14:tracePt t="12962" x="8088313" y="3578225"/>
          <p14:tracePt t="12987" x="8054975" y="3529013"/>
          <p14:tracePt t="12994" x="8023225" y="3497263"/>
          <p14:tracePt t="13012" x="7991475" y="3449638"/>
          <p14:tracePt t="13019" x="7974013" y="3408363"/>
          <p14:tracePt t="13033" x="7942263" y="3360738"/>
          <p14:tracePt t="13040" x="7926388" y="3328988"/>
          <p14:tracePt t="13061" x="7894638" y="3295650"/>
          <p14:tracePt t="13067" x="7878763" y="3263900"/>
          <p14:tracePt t="13072" x="7861300" y="3248025"/>
          <p14:tracePt t="13082" x="7845425" y="3232150"/>
          <p14:tracePt t="13089" x="7829550" y="3214688"/>
          <p14:tracePt t="13098" x="7805738" y="3198813"/>
          <p14:tracePt t="13105" x="7789863" y="3198813"/>
          <p14:tracePt t="13114" x="7773988" y="3182938"/>
          <p14:tracePt t="13122" x="7756525" y="3167063"/>
          <p14:tracePt t="13132" x="7740650" y="3167063"/>
          <p14:tracePt t="13139" x="7708900" y="3167063"/>
          <p14:tracePt t="13148" x="7693025" y="3167063"/>
          <p14:tracePt t="13156" x="7659688" y="3167063"/>
          <p14:tracePt t="13164" x="7627938" y="3167063"/>
          <p14:tracePt t="13173" x="7596188" y="3167063"/>
          <p14:tracePt t="13181" x="7562850" y="3167063"/>
          <p14:tracePt t="13190" x="7546975" y="3167063"/>
          <p14:tracePt t="13198" x="7515225" y="3167063"/>
          <p14:tracePt t="13206" x="7483475" y="3182938"/>
          <p14:tracePt t="13214" x="7450138" y="3198813"/>
          <p14:tracePt t="13223" x="7410450" y="3214688"/>
          <p14:tracePt t="13232" x="7378700" y="3214688"/>
          <p14:tracePt t="13239" x="7345363" y="3232150"/>
          <p14:tracePt t="13248" x="7313613" y="3263900"/>
          <p14:tracePt t="13256" x="7281863" y="3295650"/>
          <p14:tracePt t="13265" x="7265988" y="3311525"/>
          <p14:tracePt t="13273" x="7232650" y="3328988"/>
          <p14:tracePt t="13281" x="7216775" y="3344863"/>
          <p14:tracePt t="13290" x="7185025" y="3376613"/>
          <p14:tracePt t="13298" x="7169150" y="3408363"/>
          <p14:tracePt t="13306" x="7151688" y="3433763"/>
          <p14:tracePt t="13316" x="7135813" y="3465513"/>
          <p14:tracePt t="13322" x="7119938" y="3497263"/>
          <p14:tracePt t="13331" x="7119938" y="3513138"/>
          <p14:tracePt t="13339" x="7104063" y="3546475"/>
          <p14:tracePt t="13348" x="7104063" y="3562350"/>
          <p14:tracePt t="13356" x="7104063" y="3578225"/>
          <p14:tracePt t="13364" x="7104063" y="3609975"/>
          <p14:tracePt t="13373" x="7104063" y="3625850"/>
          <p14:tracePt t="13381" x="7104063" y="3643313"/>
          <p14:tracePt t="13390" x="7104063" y="3659188"/>
          <p14:tracePt t="13398" x="7104063" y="3675063"/>
          <p14:tracePt t="13406" x="7104063" y="3706813"/>
          <p14:tracePt t="13414" x="7104063" y="3722688"/>
          <p14:tracePt t="13423" x="7104063" y="3738563"/>
          <p14:tracePt t="13432" x="7104063" y="3756025"/>
          <p14:tracePt t="13439" x="7119938" y="3771900"/>
          <p14:tracePt t="13448" x="7151688" y="3795713"/>
          <p14:tracePt t="13456" x="7169150" y="3811588"/>
          <p14:tracePt t="13465" x="7185025" y="3827463"/>
          <p14:tracePt t="13472" x="7200900" y="3843338"/>
          <p14:tracePt t="13481" x="7216775" y="3860800"/>
          <p14:tracePt t="13490" x="7232650" y="3876675"/>
          <p14:tracePt t="13498" x="7248525" y="3892550"/>
          <p14:tracePt t="13506" x="7281863" y="3908425"/>
          <p14:tracePt t="13515" x="7297738" y="3924300"/>
          <p14:tracePt t="13522" x="7329488" y="3940175"/>
          <p14:tracePt t="13531" x="7345363" y="3957638"/>
          <p14:tracePt t="13539" x="7361238" y="3973513"/>
          <p14:tracePt t="13547" x="7378700" y="3973513"/>
          <p14:tracePt t="13557" x="7394575" y="3989388"/>
          <p14:tracePt t="13565" x="7410450" y="3989388"/>
          <p14:tracePt t="13573" x="7434263" y="4005263"/>
          <p14:tracePt t="13589" x="7450138" y="4021138"/>
          <p14:tracePt t="13599" x="7466013" y="4021138"/>
          <p14:tracePt t="13606" x="7483475" y="4021138"/>
          <p14:tracePt t="13615" x="7499350" y="4021138"/>
          <p14:tracePt t="13623" x="7515225" y="4021138"/>
          <p14:tracePt t="13639" x="7531100" y="4021138"/>
          <p14:tracePt t="13648" x="7546975" y="4021138"/>
          <p14:tracePt t="13656" x="7562850" y="4021138"/>
          <p14:tracePt t="13665" x="7580313" y="4021138"/>
          <p14:tracePt t="13673" x="7596188" y="4021138"/>
          <p14:tracePt t="13681" x="7612063" y="4021138"/>
          <p14:tracePt t="13690" x="7627938" y="4021138"/>
          <p14:tracePt t="13698" x="7643813" y="4021138"/>
          <p14:tracePt t="13706" x="7659688" y="4021138"/>
          <p14:tracePt t="13715" x="7677150" y="4021138"/>
          <p14:tracePt t="13732" x="7693025" y="4021138"/>
          <p14:tracePt t="13739" x="7708900" y="4021138"/>
          <p14:tracePt t="13747" x="7724775" y="4021138"/>
          <p14:tracePt t="13756" x="7740650" y="4021138"/>
          <p14:tracePt t="13765" x="7756525" y="4021138"/>
          <p14:tracePt t="13773" x="7773988" y="4021138"/>
          <p14:tracePt t="13781" x="7805738" y="4021138"/>
          <p14:tracePt t="13789" x="7829550" y="4021138"/>
          <p14:tracePt t="13797" x="7845425" y="4021138"/>
          <p14:tracePt t="13806" x="7878763" y="4021138"/>
          <p14:tracePt t="13814" x="7910513" y="4021138"/>
          <p14:tracePt t="13822" x="7926388" y="4021138"/>
          <p14:tracePt t="13831" x="7942263" y="4021138"/>
          <p14:tracePt t="13839" x="7974013" y="4021138"/>
          <p14:tracePt t="13843" x="7991475" y="4005263"/>
          <p14:tracePt t="13852" x="8007350" y="4005263"/>
          <p14:tracePt t="13857" x="8039100" y="4005263"/>
          <p14:tracePt t="13864" x="8054975" y="3989388"/>
          <p14:tracePt t="13873" x="8070850" y="3989388"/>
          <p14:tracePt t="13881" x="8088313" y="3989388"/>
          <p14:tracePt t="13898" x="8104188" y="3973513"/>
          <p14:tracePt t="13926" x="8120063" y="3973513"/>
          <p14:tracePt t="13990" x="8120063" y="3957638"/>
          <p14:tracePt t="14035" x="8120063" y="3940175"/>
          <p14:tracePt t="14051" x="8120063" y="3924300"/>
          <p14:tracePt t="18487" x="8088313" y="3924300"/>
          <p14:tracePt t="18494" x="8070850" y="3924300"/>
          <p14:tracePt t="18500" x="8054975" y="3924300"/>
          <p14:tracePt t="18512" x="8039100" y="3924300"/>
          <p14:tracePt t="18521" x="8023225" y="3908425"/>
          <p14:tracePt t="18526" x="7991475" y="3908425"/>
          <p14:tracePt t="18533" x="7958138" y="3908425"/>
          <p14:tracePt t="18542" x="7926388" y="3908425"/>
          <p14:tracePt t="18553" x="7910513" y="3908425"/>
          <p14:tracePt t="18558" x="7878763" y="3908425"/>
          <p14:tracePt t="18563" x="7845425" y="3908425"/>
          <p14:tracePt t="18578" x="7773988" y="3908425"/>
          <p14:tracePt t="18588" x="7740650" y="3908425"/>
          <p14:tracePt t="18598" x="7693025" y="3924300"/>
          <p14:tracePt t="18607" x="7659688" y="3924300"/>
          <p14:tracePt t="18620" x="7580313" y="3957638"/>
          <p14:tracePt t="18628" x="7546975" y="3973513"/>
          <p14:tracePt t="18645" x="7483475" y="3989388"/>
          <p14:tracePt t="18654" x="7450138" y="4005263"/>
          <p14:tracePt t="18666" x="7410450" y="4021138"/>
          <p14:tracePt t="18674" x="7378700" y="4037013"/>
          <p14:tracePt t="18682" x="7345363" y="4070350"/>
          <p14:tracePt t="18690" x="7297738" y="4086225"/>
          <p14:tracePt t="18697" x="7281863" y="4102100"/>
          <p14:tracePt t="18706" x="7248525" y="4133850"/>
          <p14:tracePt t="18715" x="7232650" y="4175125"/>
          <p14:tracePt t="18723" x="7200900" y="4191000"/>
          <p14:tracePt t="18731" x="7169150" y="4238625"/>
          <p14:tracePt t="18740" x="7151688" y="4254500"/>
          <p14:tracePt t="18748" x="7135813" y="4287838"/>
          <p14:tracePt t="18756" x="7104063" y="4319588"/>
          <p14:tracePt t="18764" x="7088188" y="4351338"/>
          <p14:tracePt t="18773" x="7054850" y="4384675"/>
          <p14:tracePt t="18781" x="7031038" y="4416425"/>
          <p14:tracePt t="18790" x="7015163" y="4448175"/>
          <p14:tracePt t="18798" x="6999288" y="4464050"/>
          <p14:tracePt t="18806" x="6983413" y="4497388"/>
          <p14:tracePt t="18815" x="6967538" y="4537075"/>
          <p14:tracePt t="18823" x="6967538" y="4568825"/>
          <p14:tracePt t="18831" x="6950075" y="4602163"/>
          <p14:tracePt t="18840" x="6950075" y="4633913"/>
          <p14:tracePt t="18847" x="6934200" y="4649788"/>
          <p14:tracePt t="18856" x="6934200" y="4699000"/>
          <p14:tracePt t="18864" x="6934200" y="4714875"/>
          <p14:tracePt t="18868" x="6918325" y="4762500"/>
          <p14:tracePt t="18875" x="6918325" y="4794250"/>
          <p14:tracePt t="18880" x="6918325" y="4827588"/>
          <p14:tracePt t="18894" x="6918325" y="4899025"/>
          <p14:tracePt t="18901" x="6918325" y="4948238"/>
          <p14:tracePt t="18914" x="6918325" y="4964113"/>
          <p14:tracePt t="18924" x="6918325" y="4995863"/>
          <p14:tracePt t="18930" x="6918325" y="5029200"/>
          <p14:tracePt t="18940" x="6918325" y="5060950"/>
          <p14:tracePt t="18947" x="6918325" y="5092700"/>
          <p14:tracePt t="18956" x="6918325" y="5108575"/>
          <p14:tracePt t="18964" x="6934200" y="5141913"/>
          <p14:tracePt t="18972" x="6934200" y="5157788"/>
          <p14:tracePt t="18981" x="6950075" y="5189538"/>
          <p14:tracePt t="18990" x="6950075" y="5246688"/>
          <p14:tracePt t="18998" x="6967538" y="5262563"/>
          <p14:tracePt t="19006" x="6967538" y="5294313"/>
          <p14:tracePt t="19014" x="6983413" y="5310188"/>
          <p14:tracePt t="19023" x="6999288" y="5343525"/>
          <p14:tracePt t="19031" x="7015163" y="5359400"/>
          <p14:tracePt t="19039" x="7031038" y="5391150"/>
          <p14:tracePt t="19048" x="7031038" y="5407025"/>
          <p14:tracePt t="19056" x="7054850" y="5422900"/>
          <p14:tracePt t="19065" x="7072313" y="5456238"/>
          <p14:tracePt t="19072" x="7088188" y="5472113"/>
          <p14:tracePt t="19081" x="7088188" y="5487988"/>
          <p14:tracePt t="19090" x="7104063" y="5503863"/>
          <p14:tracePt t="19098" x="7119938" y="5519738"/>
          <p14:tracePt t="19106" x="7135813" y="5535613"/>
          <p14:tracePt t="19115" x="7151688" y="5553075"/>
          <p14:tracePt t="19123" x="7151688" y="5568950"/>
          <p14:tracePt t="19131" x="7169150" y="5584825"/>
          <p14:tracePt t="19139" x="7185025" y="5608638"/>
          <p14:tracePt t="19148" x="7200900" y="5624513"/>
          <p14:tracePt t="19156" x="7216775" y="5640388"/>
          <p14:tracePt t="19165" x="7232650" y="5657850"/>
          <p14:tracePt t="19173" x="7265988" y="5673725"/>
          <p14:tracePt t="19181" x="7297738" y="5689600"/>
          <p14:tracePt t="19189" x="7313613" y="5705475"/>
          <p14:tracePt t="19198" x="7345363" y="5721350"/>
          <p14:tracePt t="19206" x="7378700" y="5737225"/>
          <p14:tracePt t="19214" x="7434263" y="5770563"/>
          <p14:tracePt t="19223" x="7450138" y="5770563"/>
          <p14:tracePt t="19231" x="7515225" y="5802313"/>
          <p14:tracePt t="19240" x="7531100" y="5818188"/>
          <p14:tracePt t="19248" x="7580313" y="5834063"/>
          <p14:tracePt t="19256" x="7612063" y="5849938"/>
          <p14:tracePt t="19264" x="7659688" y="5867400"/>
          <p14:tracePt t="19273" x="7693025" y="5883275"/>
          <p14:tracePt t="19281" x="7724775" y="5899150"/>
          <p14:tracePt t="19289" x="7805738" y="5915025"/>
          <p14:tracePt t="19298" x="7861300" y="5930900"/>
          <p14:tracePt t="19306" x="7894638" y="5930900"/>
          <p14:tracePt t="19315" x="7926388" y="5930900"/>
          <p14:tracePt t="19323" x="7974013" y="5930900"/>
          <p14:tracePt t="19331" x="8007350" y="5930900"/>
          <p14:tracePt t="19340" x="8054975" y="5930900"/>
          <p14:tracePt t="19347" x="8104188" y="5930900"/>
          <p14:tracePt t="19356" x="8135938" y="5930900"/>
          <p14:tracePt t="19365" x="8185150" y="5915025"/>
          <p14:tracePt t="19373" x="8240713" y="5899150"/>
          <p14:tracePt t="19381" x="8289925" y="5883275"/>
          <p14:tracePt t="19389" x="8337550" y="5883275"/>
          <p14:tracePt t="19399" x="8402638" y="5867400"/>
          <p14:tracePt t="19407" x="8450263" y="5849938"/>
          <p14:tracePt t="19414" x="8482013" y="5834063"/>
          <p14:tracePt t="19422" x="8515350" y="5834063"/>
          <p14:tracePt t="19431" x="8562975" y="5802313"/>
          <p14:tracePt t="19440" x="8620125" y="5802313"/>
          <p14:tracePt t="19448" x="8651875" y="5786438"/>
          <p14:tracePt t="19456" x="8683625" y="5770563"/>
          <p14:tracePt t="19465" x="8701088" y="5754688"/>
          <p14:tracePt t="19473" x="8732838" y="5737225"/>
          <p14:tracePt t="19481" x="8748713" y="5721350"/>
          <p14:tracePt t="19489" x="8780463" y="5705475"/>
          <p14:tracePt t="19498" x="8797925" y="5689600"/>
          <p14:tracePt t="19506" x="8829675" y="5657850"/>
          <p14:tracePt t="19514" x="8845550" y="5640388"/>
          <p14:tracePt t="19522" x="8877300" y="5608638"/>
          <p14:tracePt t="19532" x="8894763" y="5568950"/>
          <p14:tracePt t="19540" x="8894763" y="5553075"/>
          <p14:tracePt t="19549" x="8926513" y="5519738"/>
          <p14:tracePt t="19556" x="8966200" y="5456238"/>
          <p14:tracePt t="19565" x="8982075" y="5440363"/>
          <p14:tracePt t="19573" x="8982075" y="5422900"/>
          <p14:tracePt t="19589" x="8999538" y="5407025"/>
          <p14:tracePt t="19598" x="8999538" y="5391150"/>
          <p14:tracePt t="19623" x="8999538" y="5375275"/>
          <p14:tracePt t="19632" x="9015413" y="5375275"/>
          <p14:tracePt t="19639" x="9015413" y="5359400"/>
          <p14:tracePt t="19656" x="9015413" y="5343525"/>
          <p14:tracePt t="19665" x="9015413" y="5326063"/>
          <p14:tracePt t="19672" x="9015413" y="5310188"/>
          <p14:tracePt t="19689" x="9015413" y="5278438"/>
          <p14:tracePt t="19698" x="8999538" y="5278438"/>
          <p14:tracePt t="19706" x="8999538" y="5262563"/>
          <p14:tracePt t="19714" x="8982075" y="5221288"/>
          <p14:tracePt t="19723" x="8966200" y="5205413"/>
          <p14:tracePt t="19731" x="8966200" y="5189538"/>
          <p14:tracePt t="19740" x="8942388" y="5173663"/>
          <p14:tracePt t="19749" x="8926513" y="5157788"/>
          <p14:tracePt t="19756" x="8910638" y="5141913"/>
          <p14:tracePt t="19764" x="8910638" y="5126038"/>
          <p14:tracePt t="19773" x="8894763" y="5108575"/>
          <p14:tracePt t="19781" x="8877300" y="5092700"/>
          <p14:tracePt t="19789" x="8861425" y="5076825"/>
          <p14:tracePt t="19798" x="8845550" y="5060950"/>
          <p14:tracePt t="19801" x="8829675" y="5060950"/>
          <p14:tracePt t="19808" x="8829675" y="5045075"/>
          <p14:tracePt t="19814" x="8813800" y="5029200"/>
          <p14:tracePt t="19822" x="8797925" y="5029200"/>
          <p14:tracePt t="19862" x="8780463" y="5013325"/>
          <p14:tracePt t="19869" x="8716963" y="4979988"/>
          <p14:tracePt t="19872" x="8701088" y="4964113"/>
          <p14:tracePt t="19881" x="8683625" y="4964113"/>
          <p14:tracePt t="19889" x="8667750" y="4948238"/>
          <p14:tracePt t="19898" x="8636000" y="4932363"/>
          <p14:tracePt t="19906" x="8620125" y="4932363"/>
          <p14:tracePt t="19914" x="8588375" y="4899025"/>
          <p14:tracePt t="19923" x="8562975" y="4899025"/>
          <p14:tracePt t="19931" x="8531225" y="4883150"/>
          <p14:tracePt t="19939" x="8515350" y="4859338"/>
          <p14:tracePt t="19948" x="8499475" y="4843463"/>
          <p14:tracePt t="19956" x="8482013" y="4843463"/>
          <p14:tracePt t="19964" x="8466138" y="4827588"/>
          <p14:tracePt t="19972" x="8450263" y="4827588"/>
          <p14:tracePt t="19982" x="8434388" y="4811713"/>
          <p14:tracePt t="19989" x="8418513" y="4811713"/>
          <p14:tracePt t="20006" x="8402638" y="4794250"/>
          <p14:tracePt t="20014" x="8369300" y="4794250"/>
          <p14:tracePt t="20023" x="8353425" y="4778375"/>
          <p14:tracePt t="20031" x="8337550" y="4778375"/>
          <p14:tracePt t="20039" x="8321675" y="4762500"/>
          <p14:tracePt t="20048" x="8289925" y="4762500"/>
          <p14:tracePt t="20056" x="8272463" y="4762500"/>
          <p14:tracePt t="20064" x="8240713" y="4746625"/>
          <p14:tracePt t="20073" x="8224838" y="4746625"/>
          <p14:tracePt t="20081" x="8185150" y="4746625"/>
          <p14:tracePt t="20090" x="8151813" y="4730750"/>
          <p14:tracePt t="20098" x="8120063" y="4730750"/>
          <p14:tracePt t="20107" x="8088313" y="4730750"/>
          <p14:tracePt t="20114" x="8023225" y="4714875"/>
          <p14:tracePt t="20123" x="7991475" y="4699000"/>
          <p14:tracePt t="20131" x="7958138" y="4699000"/>
          <p14:tracePt t="20139" x="7926388" y="4699000"/>
          <p14:tracePt t="20148" x="7894638" y="4699000"/>
          <p14:tracePt t="20156" x="7861300" y="4699000"/>
          <p14:tracePt t="20164" x="7829550" y="4699000"/>
          <p14:tracePt t="20173" x="7773988" y="4681538"/>
          <p14:tracePt t="20181" x="7756525" y="4681538"/>
          <p14:tracePt t="20190" x="7724775" y="4681538"/>
          <p14:tracePt t="20197" x="7693025" y="4681538"/>
          <p14:tracePt t="20206" x="7627938" y="4681538"/>
          <p14:tracePt t="20215" x="7596188" y="4681538"/>
          <p14:tracePt t="20223" x="7546975" y="4681538"/>
          <p14:tracePt t="20231" x="7531100" y="4681538"/>
          <p14:tracePt t="20239" x="7499350" y="4681538"/>
          <p14:tracePt t="20248" x="7450138" y="4681538"/>
          <p14:tracePt t="20256" x="7410450" y="4681538"/>
          <p14:tracePt t="20264" x="7378700" y="4681538"/>
          <p14:tracePt t="20272" x="7329488" y="4681538"/>
          <p14:tracePt t="20282" x="7297738" y="4681538"/>
          <p14:tracePt t="20289" x="7265988" y="4681538"/>
          <p14:tracePt t="20298" x="7232650" y="4681538"/>
          <p14:tracePt t="20306" x="7216775" y="4681538"/>
          <p14:tracePt t="20314" x="7185025" y="4699000"/>
          <p14:tracePt t="20323" x="7169150" y="4699000"/>
          <p14:tracePt t="20331" x="7151688" y="4699000"/>
          <p14:tracePt t="20339" x="7135813" y="4699000"/>
          <p14:tracePt t="20348" x="7119938" y="4714875"/>
          <p14:tracePt t="20364" x="7104063" y="47148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13" y="3703945"/>
            <a:ext cx="7089774" cy="2598805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ea typeface="STKaiti" panose="02010600040101010101" pitchFamily="2" charset="-122"/>
              </a:rPr>
              <a:t>Motivation</a:t>
            </a:r>
          </a:p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though these methods strive to resist noise interference, their training process is still significantly affected by noisy data, resulting in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drastic fluctuations in the loss curve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占位符 8"/>
          <p:cNvSpPr txBox="1">
            <a:spLocks/>
          </p:cNvSpPr>
          <p:nvPr/>
        </p:nvSpPr>
        <p:spPr>
          <a:xfrm>
            <a:off x="843004" y="2977408"/>
            <a:ext cx="10896606" cy="595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strengthen the learning of clean data from different perspectives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箭头: 下 21">
            <a:extLst>
              <a:ext uri="{FF2B5EF4-FFF2-40B4-BE49-F238E27FC236}">
                <a16:creationId xmlns:a16="http://schemas.microsoft.com/office/drawing/2014/main" id="{108D708E-6D51-C71E-B8CF-D0D6A67A596B}"/>
              </a:ext>
            </a:extLst>
          </p:cNvPr>
          <p:cNvSpPr/>
          <p:nvPr/>
        </p:nvSpPr>
        <p:spPr>
          <a:xfrm>
            <a:off x="5900693" y="2450130"/>
            <a:ext cx="390614" cy="461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462"/>
                </a:moveTo>
                <a:lnTo>
                  <a:pt x="5400" y="12462"/>
                </a:lnTo>
                <a:lnTo>
                  <a:pt x="5400" y="0"/>
                </a:lnTo>
                <a:lnTo>
                  <a:pt x="16200" y="0"/>
                </a:lnTo>
                <a:lnTo>
                  <a:pt x="16200" y="12462"/>
                </a:lnTo>
                <a:lnTo>
                  <a:pt x="21600" y="1246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6EE089-7651-6137-D5D6-57E46C26BD99}"/>
              </a:ext>
            </a:extLst>
          </p:cNvPr>
          <p:cNvSpPr/>
          <p:nvPr/>
        </p:nvSpPr>
        <p:spPr>
          <a:xfrm>
            <a:off x="4434586" y="4830826"/>
            <a:ext cx="1394714" cy="973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肘形连接符 5"/>
          <p:cNvCxnSpPr>
            <a:cxnSpLocks/>
            <a:endCxn id="12" idx="2"/>
          </p:cNvCxnSpPr>
          <p:nvPr/>
        </p:nvCxnSpPr>
        <p:spPr>
          <a:xfrm rot="10800000" flipV="1">
            <a:off x="5131944" y="2316480"/>
            <a:ext cx="5619877" cy="3487420"/>
          </a:xfrm>
          <a:prstGeom prst="bentConnector4">
            <a:avLst>
              <a:gd name="adj1" fmla="val -7593"/>
              <a:gd name="adj2" fmla="val 106555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轮播图">
            <a:extLst>
              <a:ext uri="{FF2B5EF4-FFF2-40B4-BE49-F238E27FC236}">
                <a16:creationId xmlns:a16="http://schemas.microsoft.com/office/drawing/2014/main" id="{4A9579FE-9942-CBD5-6522-D22FB01882A0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xfrm>
            <a:off x="-2" y="-4724"/>
            <a:ext cx="7747058" cy="8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标题 7">
            <a:extLst>
              <a:ext uri="{FF2B5EF4-FFF2-40B4-BE49-F238E27FC236}">
                <a16:creationId xmlns:a16="http://schemas.microsoft.com/office/drawing/2014/main" id="{F474658E-9D50-2BF4-285F-E9592983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pic>
        <p:nvPicPr>
          <p:cNvPr id="32" name="视频 31">
            <a:extLst>
              <a:ext uri="{FF2B5EF4-FFF2-40B4-BE49-F238E27FC236}">
                <a16:creationId xmlns:a16="http://schemas.microsoft.com/office/drawing/2014/main" id="{8D7D0C26-9801-6491-C88D-A7FA3ECB6B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0" y="5424854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1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73"/>
    </mc:Choice>
    <mc:Fallback>
      <p:transition spd="slow" advTm="14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38" x="7104063" y="4714875"/>
          <p14:tracePt t="3350" x="7104063" y="4681538"/>
          <p14:tracePt t="3360" x="7104063" y="4649788"/>
          <p14:tracePt t="3370" x="7088188" y="4618038"/>
          <p14:tracePt t="3375" x="7088188" y="4568825"/>
          <p14:tracePt t="3383" x="7088188" y="4521200"/>
          <p14:tracePt t="3395" x="7072313" y="4416425"/>
          <p14:tracePt t="3404" x="7072313" y="4367213"/>
          <p14:tracePt t="3416" x="7072313" y="4319588"/>
          <p14:tracePt t="3421" x="7072313" y="4254500"/>
          <p14:tracePt t="3426" x="7072313" y="4206875"/>
          <p14:tracePt t="3437" x="7072313" y="4157663"/>
          <p14:tracePt t="3446" x="7072313" y="4102100"/>
          <p14:tracePt t="3462" x="7072313" y="3989388"/>
          <p14:tracePt t="3473" x="7072313" y="3924300"/>
          <p14:tracePt t="3483" x="7072313" y="3876675"/>
          <p14:tracePt t="3490" x="7072313" y="3811588"/>
          <p14:tracePt t="3498" x="7072313" y="3756025"/>
          <p14:tracePt t="3507" x="7072313" y="3690938"/>
          <p14:tracePt t="3515" x="7072313" y="3625850"/>
          <p14:tracePt t="3524" x="7072313" y="3578225"/>
          <p14:tracePt t="3532" x="7054850" y="3546475"/>
          <p14:tracePt t="3540" x="7054850" y="3497263"/>
          <p14:tracePt t="3548" x="7031038" y="3465513"/>
          <p14:tracePt t="3557" x="7031038" y="3433763"/>
          <p14:tracePt t="3565" x="7015163" y="3392488"/>
          <p14:tracePt t="3573" x="6999288" y="3360738"/>
          <p14:tracePt t="3582" x="6999288" y="3328988"/>
          <p14:tracePt t="3590" x="6967538" y="3311525"/>
          <p14:tracePt t="3599" x="6967538" y="3295650"/>
          <p14:tracePt t="3607" x="6950075" y="3263900"/>
          <p14:tracePt t="3615" x="6918325" y="3248025"/>
          <p14:tracePt t="3623" x="6902450" y="3214688"/>
          <p14:tracePt t="3632" x="6886575" y="3198813"/>
          <p14:tracePt t="3640" x="6870700" y="3182938"/>
          <p14:tracePt t="3648" x="6837363" y="3151188"/>
          <p14:tracePt t="3657" x="6821488" y="3135313"/>
          <p14:tracePt t="3666" x="6789738" y="3119438"/>
          <p14:tracePt t="3673" x="6773863" y="3101975"/>
          <p14:tracePt t="3683" x="6740525" y="3086100"/>
          <p14:tracePt t="3690" x="6724650" y="3062288"/>
          <p14:tracePt t="3699" x="6692900" y="3046413"/>
          <p14:tracePt t="3707" x="6651625" y="3030538"/>
          <p14:tracePt t="3715" x="6619875" y="3014663"/>
          <p14:tracePt t="3724" x="6604000" y="3014663"/>
          <p14:tracePt t="3732" x="6523038" y="2981325"/>
          <p14:tracePt t="3741" x="6491288" y="2981325"/>
          <p14:tracePt t="3749" x="6442075" y="2965450"/>
          <p14:tracePt t="3757" x="6426200" y="2949575"/>
          <p14:tracePt t="3766" x="6378575" y="2949575"/>
          <p14:tracePt t="3774" x="6345238" y="2949575"/>
          <p14:tracePt t="3782" x="6297613" y="2933700"/>
          <p14:tracePt t="3790" x="6273800" y="2933700"/>
          <p14:tracePt t="3799" x="6224588" y="2933700"/>
          <p14:tracePt t="3807" x="6192838" y="2933700"/>
          <p14:tracePt t="3815" x="6176963" y="2933700"/>
          <p14:tracePt t="3824" x="6143625" y="2933700"/>
          <p14:tracePt t="3832" x="6111875" y="2933700"/>
          <p14:tracePt t="3840" x="6096000" y="2933700"/>
          <p14:tracePt t="3849" x="6064250" y="2933700"/>
          <p14:tracePt t="3857" x="6048375" y="2933700"/>
          <p14:tracePt t="3865" x="6030913" y="2933700"/>
          <p14:tracePt t="3874" x="6015038" y="2933700"/>
          <p14:tracePt t="3882" x="5999163" y="2933700"/>
          <p14:tracePt t="3891" x="5983288" y="2933700"/>
          <p14:tracePt t="3943" x="5983288" y="2949575"/>
          <p14:tracePt t="4226" x="5967413" y="2949575"/>
          <p14:tracePt t="4234" x="5934075" y="2949575"/>
          <p14:tracePt t="4242" x="5878513" y="2949575"/>
          <p14:tracePt t="4252" x="5846763" y="2949575"/>
          <p14:tracePt t="4258" x="5781675" y="2949575"/>
          <p14:tracePt t="4266" x="5732463" y="2949575"/>
          <p14:tracePt t="4274" x="5653088" y="2949575"/>
          <p14:tracePt t="4283" x="5603875" y="2949575"/>
          <p14:tracePt t="4295" x="5467350" y="2949575"/>
          <p14:tracePt t="4303" x="5273675" y="2949575"/>
          <p14:tracePt t="4316" x="5040313" y="2949575"/>
          <p14:tracePt t="4325" x="4910138" y="2965450"/>
          <p14:tracePt t="4338" x="4781550" y="2981325"/>
          <p14:tracePt t="4345" x="4645025" y="2997200"/>
          <p14:tracePt t="4362" x="4435475" y="3046413"/>
          <p14:tracePt t="4371" x="4313238" y="3086100"/>
          <p14:tracePt t="4376" x="4217988" y="3119438"/>
          <p14:tracePt t="4383" x="4137025" y="3151188"/>
          <p14:tracePt t="4391" x="4040188" y="3198813"/>
          <p14:tracePt t="4404" x="3854450" y="3311525"/>
          <p14:tracePt t="4412" x="3773488" y="3376613"/>
          <p14:tracePt t="4428" x="3603625" y="3513138"/>
          <p14:tracePt t="4438" x="3540125" y="3594100"/>
          <p14:tracePt t="4456" x="3411538" y="3722688"/>
          <p14:tracePt t="4464" x="3346450" y="3795713"/>
          <p14:tracePt t="4479" x="3249613" y="3940175"/>
          <p14:tracePt t="4487" x="3192463" y="4005263"/>
          <p14:tracePt t="4508" x="3160713" y="4070350"/>
          <p14:tracePt t="4513" x="3113088" y="4206875"/>
          <p14:tracePt t="4523" x="3079750" y="4287838"/>
          <p14:tracePt t="4538" x="3063875" y="4400550"/>
          <p14:tracePt t="4545" x="3048000" y="4464050"/>
          <p14:tracePt t="4570" x="3048000" y="4584700"/>
          <p14:tracePt t="4575" x="3048000" y="4649788"/>
          <p14:tracePt t="4582" x="3048000" y="4714875"/>
          <p14:tracePt t="4589" x="3048000" y="4794250"/>
          <p14:tracePt t="4598" x="3079750" y="4843463"/>
          <p14:tracePt t="4606" x="3113088" y="4932363"/>
          <p14:tracePt t="4615" x="3144838" y="5013325"/>
          <p14:tracePt t="4624" x="3192463" y="5076825"/>
          <p14:tracePt t="4632" x="3249613" y="5157788"/>
          <p14:tracePt t="4641" x="3314700" y="5221288"/>
          <p14:tracePt t="4648" x="3378200" y="5310188"/>
          <p14:tracePt t="4657" x="3443288" y="5359400"/>
          <p14:tracePt t="4665" x="3508375" y="5440363"/>
          <p14:tracePt t="4673" x="3587750" y="5487988"/>
          <p14:tracePt t="4682" x="3676650" y="5553075"/>
          <p14:tracePt t="4691" x="3741738" y="5608638"/>
          <p14:tracePt t="4698" x="3805238" y="5657850"/>
          <p14:tracePt t="4707" x="3902075" y="5705475"/>
          <p14:tracePt t="4715" x="3967163" y="5721350"/>
          <p14:tracePt t="4724" x="4040188" y="5754688"/>
          <p14:tracePt t="4732" x="4121150" y="5786438"/>
          <p14:tracePt t="4740" x="4200525" y="5818188"/>
          <p14:tracePt t="4749" x="4265613" y="5849938"/>
          <p14:tracePt t="4757" x="4346575" y="5867400"/>
          <p14:tracePt t="4765" x="4435475" y="5899150"/>
          <p14:tracePt t="4774" x="4514850" y="5915025"/>
          <p14:tracePt t="4783" x="4595813" y="5946775"/>
          <p14:tracePt t="4790" x="4676775" y="5972175"/>
          <p14:tracePt t="4799" x="4741863" y="5988050"/>
          <p14:tracePt t="4806" x="4813300" y="6003925"/>
          <p14:tracePt t="4815" x="4878388" y="6019800"/>
          <p14:tracePt t="4823" x="4943475" y="6035675"/>
          <p14:tracePt t="4832" x="5006975" y="6035675"/>
          <p14:tracePt t="4841" x="5072063" y="6035675"/>
          <p14:tracePt t="4849" x="5208588" y="6051550"/>
          <p14:tracePt t="4858" x="5224463" y="6069013"/>
          <p14:tracePt t="4866" x="5273675" y="6069013"/>
          <p14:tracePt t="4873" x="5321300" y="6084888"/>
          <p14:tracePt t="4882" x="5370513" y="6084888"/>
          <p14:tracePt t="4890" x="5418138" y="6084888"/>
          <p14:tracePt t="4899" x="5451475" y="6084888"/>
          <p14:tracePt t="4907" x="5467350" y="6084888"/>
          <p14:tracePt t="4915" x="5499100" y="6084888"/>
          <p14:tracePt t="4924" x="5556250" y="6051550"/>
          <p14:tracePt t="4932" x="5588000" y="6035675"/>
          <p14:tracePt t="4940" x="5603875" y="6035675"/>
          <p14:tracePt t="4948" x="5635625" y="6003925"/>
          <p14:tracePt t="4957" x="5668963" y="5972175"/>
          <p14:tracePt t="4966" x="5700713" y="5946775"/>
          <p14:tracePt t="4973" x="5716588" y="5930900"/>
          <p14:tracePt t="4981" x="5749925" y="5899150"/>
          <p14:tracePt t="4990" x="5781675" y="5883275"/>
          <p14:tracePt t="4999" x="5813425" y="5849938"/>
          <p14:tracePt t="5007" x="5846763" y="5834063"/>
          <p14:tracePt t="5015" x="5862638" y="5802313"/>
          <p14:tracePt t="5024" x="5894388" y="5786438"/>
          <p14:tracePt t="5032" x="5918200" y="5770563"/>
          <p14:tracePt t="5040" x="5951538" y="5737225"/>
          <p14:tracePt t="5048" x="5967413" y="5721350"/>
          <p14:tracePt t="5057" x="5983288" y="5689600"/>
          <p14:tracePt t="5066" x="6015038" y="5673725"/>
          <p14:tracePt t="5073" x="6030913" y="5657850"/>
          <p14:tracePt t="5082" x="6064250" y="5624513"/>
          <p14:tracePt t="5090" x="6080125" y="5608638"/>
          <p14:tracePt t="5099" x="6096000" y="5568950"/>
          <p14:tracePt t="5102" x="6111875" y="5553075"/>
          <p14:tracePt t="5110" x="6143625" y="5519738"/>
          <p14:tracePt t="5115" x="6161088" y="5487988"/>
          <p14:tracePt t="5124" x="6176963" y="5472113"/>
          <p14:tracePt t="5156" x="6192838" y="5456238"/>
          <p14:tracePt t="5162" x="6257925" y="5375275"/>
          <p14:tracePt t="5170" x="6273800" y="5359400"/>
          <p14:tracePt t="5176" x="6273800" y="5343525"/>
          <p14:tracePt t="5181" x="6297613" y="5326063"/>
          <p14:tracePt t="5190" x="6313488" y="5310188"/>
          <p14:tracePt t="5198" x="6329363" y="5294313"/>
          <p14:tracePt t="5206" x="6329363" y="5278438"/>
          <p14:tracePt t="5216" x="6329363" y="5262563"/>
          <p14:tracePt t="5225" x="6345238" y="5262563"/>
          <p14:tracePt t="5236" x="6345238" y="5246688"/>
          <p14:tracePt t="5242" x="6362700" y="5246688"/>
          <p14:tracePt t="5247" x="6362700" y="5221288"/>
          <p14:tracePt t="5286" x="6362700" y="5205413"/>
          <p14:tracePt t="5303" x="6362700" y="5189538"/>
          <p14:tracePt t="5328" x="6362700" y="5173663"/>
          <p14:tracePt t="5350" x="6362700" y="5157788"/>
          <p14:tracePt t="5371" x="6362700" y="5141913"/>
          <p14:tracePt t="5396" x="6362700" y="5126038"/>
          <p14:tracePt t="5405" x="6362700" y="5108575"/>
          <p14:tracePt t="5417" x="6345238" y="5108575"/>
          <p14:tracePt t="5424" x="6345238" y="5092700"/>
          <p14:tracePt t="5438" x="6329363" y="5076825"/>
          <p14:tracePt t="5462" x="6313488" y="5060950"/>
          <p14:tracePt t="5470" x="6297613" y="5045075"/>
          <p14:tracePt t="5483" x="6273800" y="5029200"/>
          <p14:tracePt t="5487" x="6257925" y="5013325"/>
          <p14:tracePt t="5492" x="6240463" y="4995863"/>
          <p14:tracePt t="5504" x="6192838" y="4979988"/>
          <p14:tracePt t="5514" x="6161088" y="4964113"/>
          <p14:tracePt t="5546" x="6064250" y="4899025"/>
          <p14:tracePt t="5551" x="6030913" y="4899025"/>
          <p14:tracePt t="5563" x="5999163" y="4859338"/>
          <p14:tracePt t="5570" x="5951538" y="4859338"/>
          <p14:tracePt t="5574" x="5934075" y="4843463"/>
          <p14:tracePt t="5583" x="5862638" y="4827588"/>
          <p14:tracePt t="5590" x="5829300" y="4827588"/>
          <p14:tracePt t="5599" x="5781675" y="4811713"/>
          <p14:tracePt t="5606" x="5732463" y="4811713"/>
          <p14:tracePt t="5615" x="5700713" y="4811713"/>
          <p14:tracePt t="5629" x="5619750" y="4811713"/>
          <p14:tracePt t="5638" x="5556250" y="4811713"/>
          <p14:tracePt t="5650" x="5499100" y="4811713"/>
          <p14:tracePt t="5655" x="5451475" y="4811713"/>
          <p14:tracePt t="5666" x="5402263" y="4811713"/>
          <p14:tracePt t="5674" x="5338763" y="4811713"/>
          <p14:tracePt t="5682" x="5289550" y="4811713"/>
          <p14:tracePt t="5690" x="5241925" y="4811713"/>
          <p14:tracePt t="5699" x="5208588" y="4827588"/>
          <p14:tracePt t="5707" x="5119688" y="4827588"/>
          <p14:tracePt t="5716" x="5072063" y="4843463"/>
          <p14:tracePt t="5724" x="5040313" y="4859338"/>
          <p14:tracePt t="5732" x="4991100" y="4883150"/>
          <p14:tracePt t="5740" x="4959350" y="4883150"/>
          <p14:tracePt t="5749" x="4910138" y="4899025"/>
          <p14:tracePt t="5757" x="4878388" y="4899025"/>
          <p14:tracePt t="5765" x="4813300" y="4916488"/>
          <p14:tracePt t="5774" x="4781550" y="4932363"/>
          <p14:tracePt t="5782" x="4757738" y="4948238"/>
          <p14:tracePt t="5790" x="4708525" y="4948238"/>
          <p14:tracePt t="5799" x="4676775" y="4964113"/>
          <p14:tracePt t="5807" x="4645025" y="4979988"/>
          <p14:tracePt t="5815" x="4611688" y="4979988"/>
          <p14:tracePt t="5824" x="4579938" y="4995863"/>
          <p14:tracePt t="5832" x="4548188" y="5013325"/>
          <p14:tracePt t="5840" x="4532313" y="5013325"/>
          <p14:tracePt t="5849" x="4514850" y="5029200"/>
          <p14:tracePt t="5857" x="4498975" y="5045075"/>
          <p14:tracePt t="5866" x="4483100" y="5060950"/>
          <p14:tracePt t="5874" x="4467225" y="5076825"/>
          <p14:tracePt t="5882" x="4451350" y="5092700"/>
          <p14:tracePt t="5890" x="4435475" y="5108575"/>
          <p14:tracePt t="5899" x="4418013" y="5126038"/>
          <p14:tracePt t="5907" x="4418013" y="5141913"/>
          <p14:tracePt t="5915" x="4402138" y="5173663"/>
          <p14:tracePt t="5924" x="4386263" y="5189538"/>
          <p14:tracePt t="5932" x="4386263" y="5221288"/>
          <p14:tracePt t="5941" x="4362450" y="5262563"/>
          <p14:tracePt t="5948" x="4346575" y="5278438"/>
          <p14:tracePt t="5957" x="4346575" y="5310188"/>
          <p14:tracePt t="5965" x="4330700" y="5343525"/>
          <p14:tracePt t="5974" x="4330700" y="5359400"/>
          <p14:tracePt t="5982" x="4330700" y="5391150"/>
          <p14:tracePt t="5990" x="4330700" y="5456238"/>
          <p14:tracePt t="5999" x="4330700" y="5487988"/>
          <p14:tracePt t="6007" x="4330700" y="5503863"/>
          <p14:tracePt t="6015" x="4330700" y="5535613"/>
          <p14:tracePt t="6024" x="4346575" y="5568950"/>
          <p14:tracePt t="6032" x="4386263" y="5608638"/>
          <p14:tracePt t="6040" x="4402138" y="5640388"/>
          <p14:tracePt t="6049" x="4451350" y="5673725"/>
          <p14:tracePt t="6057" x="4483100" y="5721350"/>
          <p14:tracePt t="6065" x="4532313" y="5737225"/>
          <p14:tracePt t="6074" x="4579938" y="5786438"/>
          <p14:tracePt t="6082" x="4629150" y="5802313"/>
          <p14:tracePt t="6090" x="4692650" y="5834063"/>
          <p14:tracePt t="6098" x="4741863" y="5867400"/>
          <p14:tracePt t="6102" x="4797425" y="5883275"/>
          <p14:tracePt t="6108" x="4846638" y="5915025"/>
          <p14:tracePt t="6142" x="5087938" y="5946775"/>
          <p14:tracePt t="6158" x="5160963" y="5972175"/>
          <p14:tracePt t="6165" x="5241925" y="5972175"/>
          <p14:tracePt t="6174" x="5305425" y="5972175"/>
          <p14:tracePt t="6182" x="5370513" y="5988050"/>
          <p14:tracePt t="6190" x="5434013" y="5988050"/>
          <p14:tracePt t="6198" x="5499100" y="5988050"/>
          <p14:tracePt t="6207" x="5540375" y="5988050"/>
          <p14:tracePt t="6215" x="5588000" y="5988050"/>
          <p14:tracePt t="6224" x="5668963" y="5988050"/>
          <p14:tracePt t="6232" x="5700713" y="5988050"/>
          <p14:tracePt t="6240" x="5732463" y="5988050"/>
          <p14:tracePt t="6248" x="5781675" y="5988050"/>
          <p14:tracePt t="6257" x="5813425" y="5988050"/>
          <p14:tracePt t="6265" x="5878513" y="5988050"/>
          <p14:tracePt t="6273" x="5934075" y="5988050"/>
          <p14:tracePt t="6283" x="5951538" y="5988050"/>
          <p14:tracePt t="6290" x="5983288" y="5988050"/>
          <p14:tracePt t="6299" x="6015038" y="5972175"/>
          <p14:tracePt t="6307" x="6030913" y="5946775"/>
          <p14:tracePt t="6315" x="6064250" y="5946775"/>
          <p14:tracePt t="6324" x="6080125" y="5915025"/>
          <p14:tracePt t="6332" x="6111875" y="5915025"/>
          <p14:tracePt t="6340" x="6127750" y="5899150"/>
          <p14:tracePt t="6349" x="6143625" y="5883275"/>
          <p14:tracePt t="6357" x="6176963" y="5867400"/>
          <p14:tracePt t="6366" x="6176963" y="5849938"/>
          <p14:tracePt t="6373" x="6208713" y="5834063"/>
          <p14:tracePt t="6382" x="6224588" y="5834063"/>
          <p14:tracePt t="6390" x="6240463" y="5818188"/>
          <p14:tracePt t="6399" x="6240463" y="5802313"/>
          <p14:tracePt t="6406" x="6273800" y="5786438"/>
          <p14:tracePt t="6415" x="6273800" y="5770563"/>
          <p14:tracePt t="6424" x="6297613" y="5770563"/>
          <p14:tracePt t="6432" x="6297613" y="5754688"/>
          <p14:tracePt t="6441" x="6313488" y="5754688"/>
          <p14:tracePt t="6449" x="6313488" y="5737225"/>
          <p14:tracePt t="6457" x="6329363" y="5737225"/>
          <p14:tracePt t="6465" x="6329363" y="5721350"/>
          <p14:tracePt t="6473" x="6345238" y="5721350"/>
          <p14:tracePt t="6490" x="6362700" y="5721350"/>
          <p14:tracePt t="6492" x="6362700" y="5705475"/>
          <p14:tracePt t="6507" x="6378575" y="5705475"/>
          <p14:tracePt t="6527" x="6378575" y="5689600"/>
          <p14:tracePt t="6535" x="6394450" y="5689600"/>
          <p14:tracePt t="6621" x="6394450" y="5673725"/>
          <p14:tracePt t="6661" x="6394450" y="5657850"/>
          <p14:tracePt t="6671" x="6410325" y="5657850"/>
          <p14:tracePt t="6678" x="6410325" y="5640388"/>
          <p14:tracePt t="6698" x="6410325" y="5624513"/>
          <p14:tracePt t="6706" x="6426200" y="5624513"/>
          <p14:tracePt t="6726" x="6426200" y="5608638"/>
          <p14:tracePt t="6744" x="6442075" y="5584825"/>
          <p14:tracePt t="6759" x="6459538" y="5568950"/>
          <p14:tracePt t="6776" x="6459538" y="5553075"/>
          <p14:tracePt t="6789" x="6475413" y="5553075"/>
          <p14:tracePt t="6799" x="6491288" y="5519738"/>
          <p14:tracePt t="6815" x="6507163" y="5503863"/>
          <p14:tracePt t="6823" x="6523038" y="5503863"/>
          <p14:tracePt t="6831" x="6523038" y="5487988"/>
          <p14:tracePt t="6840" x="6538913" y="5487988"/>
          <p14:tracePt t="6848" x="6556375" y="5456238"/>
          <p14:tracePt t="6856" x="6572250" y="5440363"/>
          <p14:tracePt t="6864" x="6588125" y="5440363"/>
          <p14:tracePt t="6873" x="6588125" y="5422900"/>
          <p14:tracePt t="6881" x="6604000" y="5407025"/>
          <p14:tracePt t="6898" x="6619875" y="5391150"/>
          <p14:tracePt t="6907" x="6619875" y="5375275"/>
          <p14:tracePt t="6914" x="6635750" y="5359400"/>
          <p14:tracePt t="6922" x="6651625" y="5343525"/>
          <p14:tracePt t="6932" x="6651625" y="5326063"/>
          <p14:tracePt t="6941" x="6677025" y="5310188"/>
          <p14:tracePt t="6948" x="6677025" y="5294313"/>
          <p14:tracePt t="6956" x="6692900" y="5294313"/>
          <p14:tracePt t="6965" x="6692900" y="5278438"/>
          <p14:tracePt t="6974" x="6708775" y="5262563"/>
          <p14:tracePt t="6981" x="6708775" y="5246688"/>
          <p14:tracePt t="6999" x="6724650" y="5221288"/>
          <p14:tracePt t="7018" x="6724650" y="5205413"/>
          <p14:tracePt t="8175" x="6724650" y="5189538"/>
          <p14:tracePt t="8191" x="6724650" y="5173663"/>
          <p14:tracePt t="8207" x="6724650" y="5157788"/>
          <p14:tracePt t="8215" x="6724650" y="5141913"/>
          <p14:tracePt t="8226" x="6724650" y="5126038"/>
          <p14:tracePt t="8232" x="6708775" y="5126038"/>
          <p14:tracePt t="8239" x="6708775" y="5108575"/>
          <p14:tracePt t="8248" x="6692900" y="5092700"/>
          <p14:tracePt t="8266" x="6692900" y="5060950"/>
          <p14:tracePt t="8274" x="6677025" y="5045075"/>
          <p14:tracePt t="8299" x="6635750" y="5013325"/>
          <p14:tracePt t="8308" x="6619875" y="4995863"/>
          <p14:tracePt t="8320" x="6588125" y="4948238"/>
          <p14:tracePt t="8353" x="6523038" y="4883150"/>
          <p14:tracePt t="8359" x="6491288" y="4843463"/>
          <p14:tracePt t="8365" x="6475413" y="4827588"/>
          <p14:tracePt t="8373" x="6442075" y="4794250"/>
          <p14:tracePt t="8382" x="6410325" y="4778375"/>
          <p14:tracePt t="8390" x="6394450" y="4762500"/>
          <p14:tracePt t="8398" x="6362700" y="4746625"/>
          <p14:tracePt t="8412" x="6313488" y="4730750"/>
          <p14:tracePt t="8420" x="6273800" y="4714875"/>
          <p14:tracePt t="8433" x="6257925" y="4699000"/>
          <p14:tracePt t="8439" x="6224588" y="4699000"/>
          <p14:tracePt t="8448" x="6192838" y="4681538"/>
          <p14:tracePt t="8457" x="6161088" y="4681538"/>
          <p14:tracePt t="8465" x="6143625" y="4665663"/>
          <p14:tracePt t="8474" x="6111875" y="4649788"/>
          <p14:tracePt t="8481" x="6096000" y="4649788"/>
          <p14:tracePt t="8490" x="6064250" y="4649788"/>
          <p14:tracePt t="8498" x="6064250" y="4633913"/>
          <p14:tracePt t="8506" x="6048375" y="4633913"/>
          <p14:tracePt t="8515" x="6030913" y="4633913"/>
          <p14:tracePt t="8523" x="6015038" y="4633913"/>
          <p14:tracePt t="8539" x="5999163" y="4618038"/>
          <p14:tracePt t="8549" x="5983288" y="4618038"/>
          <p14:tracePt t="8556" x="5967413" y="4618038"/>
          <p14:tracePt t="8573" x="5951538" y="4618038"/>
          <p14:tracePt t="8582" x="5934075" y="4618038"/>
          <p14:tracePt t="8590" x="5918200" y="4618038"/>
          <p14:tracePt t="8607" x="5894388" y="4618038"/>
          <p14:tracePt t="8616" x="5878513" y="4618038"/>
          <p14:tracePt t="8624" x="5862638" y="4618038"/>
          <p14:tracePt t="8632" x="5846763" y="4618038"/>
          <p14:tracePt t="8640" x="5829300" y="4618038"/>
          <p14:tracePt t="8649" x="5813425" y="4618038"/>
          <p14:tracePt t="8657" x="5797550" y="4618038"/>
          <p14:tracePt t="8665" x="5781675" y="4618038"/>
          <p14:tracePt t="8674" x="5749925" y="4618038"/>
          <p14:tracePt t="8690" x="5716588" y="4633913"/>
          <p14:tracePt t="8698" x="5700713" y="4633913"/>
          <p14:tracePt t="8707" x="5684838" y="4633913"/>
          <p14:tracePt t="8716" x="5668963" y="4649788"/>
          <p14:tracePt t="8723" x="5653088" y="4649788"/>
          <p14:tracePt t="8732" x="5635625" y="4649788"/>
          <p14:tracePt t="8740" x="5619750" y="4665663"/>
          <p14:tracePt t="8748" x="5588000" y="4665663"/>
          <p14:tracePt t="8757" x="5572125" y="4681538"/>
          <p14:tracePt t="8765" x="5514975" y="4714875"/>
          <p14:tracePt t="8774" x="5467350" y="4746625"/>
          <p14:tracePt t="8790" x="5434013" y="4778375"/>
          <p14:tracePt t="8799" x="5402263" y="4794250"/>
          <p14:tracePt t="8807" x="5370513" y="4811713"/>
          <p14:tracePt t="8815" x="5354638" y="4843463"/>
          <p14:tracePt t="8824" x="5321300" y="4859338"/>
          <p14:tracePt t="8832" x="5289550" y="4883150"/>
          <p14:tracePt t="8840" x="5273675" y="4916488"/>
          <p14:tracePt t="8848" x="5241925" y="4948238"/>
          <p14:tracePt t="8857" x="5208588" y="4979988"/>
          <p14:tracePt t="8866" x="5176838" y="5013325"/>
          <p14:tracePt t="8873" x="5176838" y="5029200"/>
          <p14:tracePt t="8882" x="5160963" y="5060950"/>
          <p14:tracePt t="8890" x="5119688" y="5108575"/>
          <p14:tracePt t="8898" x="5119688" y="5126038"/>
          <p14:tracePt t="8907" x="5103813" y="5173663"/>
          <p14:tracePt t="8915" x="5087938" y="5205413"/>
          <p14:tracePt t="8924" x="5072063" y="5262563"/>
          <p14:tracePt t="8932" x="5072063" y="5310188"/>
          <p14:tracePt t="8940" x="5056188" y="5359400"/>
          <p14:tracePt t="8949" x="5056188" y="5375275"/>
          <p14:tracePt t="8957" x="5056188" y="5407025"/>
          <p14:tracePt t="8965" x="5056188" y="5456238"/>
          <p14:tracePt t="8973" x="5056188" y="5487988"/>
          <p14:tracePt t="8982" x="5056188" y="5519738"/>
          <p14:tracePt t="8991" x="5056188" y="5553075"/>
          <p14:tracePt t="8999" x="5056188" y="5608638"/>
          <p14:tracePt t="9007" x="5072063" y="5624513"/>
          <p14:tracePt t="9016" x="5087938" y="5657850"/>
          <p14:tracePt t="9024" x="5119688" y="5705475"/>
          <p14:tracePt t="9033" x="5160963" y="5721350"/>
          <p14:tracePt t="9040" x="5176838" y="5754688"/>
          <p14:tracePt t="9049" x="5208588" y="5770563"/>
          <p14:tracePt t="9057" x="5241925" y="5770563"/>
          <p14:tracePt t="9066" x="5273675" y="5802313"/>
          <p14:tracePt t="9074" x="5321300" y="5818188"/>
          <p14:tracePt t="9082" x="5354638" y="5834063"/>
          <p14:tracePt t="9090" x="5402263" y="5849938"/>
          <p14:tracePt t="9099" x="5451475" y="5867400"/>
          <p14:tracePt t="9102" x="5499100" y="5883275"/>
          <p14:tracePt t="9110" x="5556250" y="5899150"/>
          <p14:tracePt t="9145" x="5732463" y="5930900"/>
          <p14:tracePt t="9157" x="5765800" y="5930900"/>
          <p14:tracePt t="9165" x="5797550" y="5930900"/>
          <p14:tracePt t="9173" x="5846763" y="5946775"/>
          <p14:tracePt t="9182" x="5878513" y="5946775"/>
          <p14:tracePt t="9190" x="5894388" y="5946775"/>
          <p14:tracePt t="9199" x="5934075" y="5946775"/>
          <p14:tracePt t="9207" x="5951538" y="5946775"/>
          <p14:tracePt t="9216" x="5983288" y="5946775"/>
          <p14:tracePt t="9232" x="6015038" y="5946775"/>
          <p14:tracePt t="9240" x="6030913" y="5946775"/>
          <p14:tracePt t="9249" x="6048375" y="5946775"/>
          <p14:tracePt t="9265" x="6064250" y="5946775"/>
          <p14:tracePt t="9288" x="6080125" y="5946775"/>
          <p14:tracePt t="12864" x="6064250" y="5946775"/>
          <p14:tracePt t="12880" x="6015038" y="5946775"/>
          <p14:tracePt t="12888" x="5983288" y="5946775"/>
          <p14:tracePt t="12899" x="5934075" y="5946775"/>
          <p14:tracePt t="12907" x="5894388" y="5946775"/>
          <p14:tracePt t="12915" x="5846763" y="5946775"/>
          <p14:tracePt t="12924" x="5749925" y="5946775"/>
          <p14:tracePt t="12932" x="5653088" y="5972175"/>
          <p14:tracePt t="12940" x="5540375" y="5972175"/>
          <p14:tracePt t="12949" x="5418138" y="5988050"/>
          <p14:tracePt t="12957" x="5321300" y="6003925"/>
          <p14:tracePt t="12965" x="5192713" y="6003925"/>
          <p14:tracePt t="12973" x="5072063" y="6003925"/>
          <p14:tracePt t="12982" x="4975225" y="6003925"/>
          <p14:tracePt t="12990" x="4878388" y="6003925"/>
          <p14:tracePt t="12998" x="4781550" y="5972175"/>
          <p14:tracePt t="13007" x="4692650" y="5930900"/>
          <p14:tracePt t="13015" x="4595813" y="5899150"/>
          <p14:tracePt t="13024" x="4532313" y="5883275"/>
          <p14:tracePt t="13032" x="4467225" y="5849938"/>
          <p14:tracePt t="13041" x="4386263" y="5818188"/>
          <p14:tracePt t="13048" x="4330700" y="5802313"/>
          <p14:tracePt t="13057" x="4265613" y="5770563"/>
          <p14:tracePt t="13065" x="4217988" y="5737225"/>
          <p14:tracePt t="13073" x="4152900" y="5721350"/>
          <p14:tracePt t="13082" x="4087813" y="5705475"/>
          <p14:tracePt t="13090" x="4040188" y="5689600"/>
          <p14:tracePt t="13098" x="3967163" y="5673725"/>
          <p14:tracePt t="13102" x="3902075" y="5673725"/>
          <p14:tracePt t="13110" x="3854450" y="5657850"/>
          <p14:tracePt t="13115" x="3789363" y="5657850"/>
          <p14:tracePt t="13136" x="3709988" y="5657850"/>
          <p14:tracePt t="13142" x="3629025" y="5657850"/>
          <p14:tracePt t="13149" x="3571875" y="5657850"/>
          <p14:tracePt t="13157" x="3508375" y="5657850"/>
          <p14:tracePt t="13165" x="3459163" y="5657850"/>
          <p14:tracePt t="13174" x="3411538" y="5657850"/>
          <p14:tracePt t="13183" x="3394075" y="5657850"/>
          <p14:tracePt t="13192" x="3330575" y="5624513"/>
          <p14:tracePt t="13199" x="3297238" y="5608638"/>
          <p14:tracePt t="13207" x="3265488" y="5584825"/>
          <p14:tracePt t="13215" x="3225800" y="5535613"/>
          <p14:tracePt t="13224" x="3209925" y="5503863"/>
          <p14:tracePt t="13231" x="3192463" y="5440363"/>
          <p14:tracePt t="13241" x="3192463" y="5375275"/>
          <p14:tracePt t="13248" x="3192463" y="5262563"/>
          <p14:tracePt t="13257" x="3192463" y="5157788"/>
          <p14:tracePt t="13265" x="3192463" y="5045075"/>
          <p14:tracePt t="13273" x="3265488" y="4932363"/>
          <p14:tracePt t="13282" x="3346450" y="4778375"/>
          <p14:tracePt t="13290" x="3427413" y="4649788"/>
          <p14:tracePt t="13299" x="3475038" y="4584700"/>
          <p14:tracePt t="13307" x="3540125" y="4464050"/>
          <p14:tracePt t="13316" x="3644900" y="4351338"/>
          <p14:tracePt t="13323" x="3725863" y="4254500"/>
          <p14:tracePt t="13332" x="3789363" y="4175125"/>
          <p14:tracePt t="13340" x="3870325" y="4086225"/>
          <p14:tracePt t="13348" x="3935413" y="4021138"/>
          <p14:tracePt t="13357" x="4006850" y="3973513"/>
          <p14:tracePt t="13365" x="4087813" y="3924300"/>
          <p14:tracePt t="13373" x="4168775" y="3876675"/>
          <p14:tracePt t="13382" x="4217988" y="3843338"/>
          <p14:tracePt t="13390" x="4297363" y="3811588"/>
          <p14:tracePt t="13398" x="4362450" y="3771900"/>
          <p14:tracePt t="13407" x="4435475" y="3738563"/>
          <p14:tracePt t="13415" x="4498975" y="3722688"/>
          <p14:tracePt t="13424" x="4564063" y="3690938"/>
          <p14:tracePt t="13432" x="4629150" y="3675063"/>
          <p14:tracePt t="13440" x="4692650" y="3659188"/>
          <p14:tracePt t="13449" x="4781550" y="3643313"/>
          <p14:tracePt t="13456" x="4862513" y="3625850"/>
          <p14:tracePt t="13466" x="4926013" y="3609975"/>
          <p14:tracePt t="13473" x="5006975" y="3594100"/>
          <p14:tracePt t="13482" x="5087938" y="3578225"/>
          <p14:tracePt t="13490" x="5257800" y="3546475"/>
          <p14:tracePt t="13499" x="5338763" y="3529013"/>
          <p14:tracePt t="13507" x="5402263" y="3529013"/>
          <p14:tracePt t="13516" x="5467350" y="3513138"/>
          <p14:tracePt t="13524" x="5483225" y="3513138"/>
          <p14:tracePt t="13532" x="5588000" y="3513138"/>
          <p14:tracePt t="13540" x="5619750" y="3513138"/>
          <p14:tracePt t="13549" x="5668963" y="3513138"/>
          <p14:tracePt t="13557" x="5749925" y="3513138"/>
          <p14:tracePt t="13565" x="5781675" y="3513138"/>
          <p14:tracePt t="13574" x="5846763" y="3513138"/>
          <p14:tracePt t="13582" x="5894388" y="3529013"/>
          <p14:tracePt t="13591" x="5967413" y="3546475"/>
          <p14:tracePt t="13599" x="6030913" y="3562350"/>
          <p14:tracePt t="13607" x="6096000" y="3578225"/>
          <p14:tracePt t="13615" x="6161088" y="3609975"/>
          <p14:tracePt t="13623" x="6240463" y="3625850"/>
          <p14:tracePt t="13632" x="6329363" y="3659188"/>
          <p14:tracePt t="13640" x="6410325" y="3675063"/>
          <p14:tracePt t="13648" x="6491288" y="3706813"/>
          <p14:tracePt t="13658" x="6556375" y="3738563"/>
          <p14:tracePt t="13665" x="6635750" y="3771900"/>
          <p14:tracePt t="13674" x="6724650" y="3811588"/>
          <p14:tracePt t="13681" x="6789738" y="3827463"/>
          <p14:tracePt t="13690" x="6853238" y="3860800"/>
          <p14:tracePt t="13698" x="6902450" y="3892550"/>
          <p14:tracePt t="13707" x="6934200" y="3908425"/>
          <p14:tracePt t="13715" x="6967538" y="3940175"/>
          <p14:tracePt t="13723" x="7015163" y="3957638"/>
          <p14:tracePt t="13732" x="7054850" y="3989388"/>
          <p14:tracePt t="13741" x="7088188" y="4005263"/>
          <p14:tracePt t="13748" x="7104063" y="4037013"/>
          <p14:tracePt t="13757" x="7119938" y="4052888"/>
          <p14:tracePt t="13766" x="7135813" y="4086225"/>
          <p14:tracePt t="13773" x="7169150" y="4133850"/>
          <p14:tracePt t="13782" x="7185025" y="4157663"/>
          <p14:tracePt t="13790" x="7185025" y="4191000"/>
          <p14:tracePt t="13799" x="7200900" y="4238625"/>
          <p14:tracePt t="13807" x="7200900" y="4270375"/>
          <p14:tracePt t="13815" x="7216775" y="4319588"/>
          <p14:tracePt t="13824" x="7216775" y="4351338"/>
          <p14:tracePt t="13832" x="7216775" y="4384675"/>
          <p14:tracePt t="13840" x="7216775" y="4416425"/>
          <p14:tracePt t="13848" x="7216775" y="4464050"/>
          <p14:tracePt t="13856" x="7216775" y="4521200"/>
          <p14:tracePt t="13865" x="7216775" y="4537075"/>
          <p14:tracePt t="13874" x="7216775" y="4568825"/>
          <p14:tracePt t="13882" x="7216775" y="4584700"/>
          <p14:tracePt t="13890" x="7216775" y="4602163"/>
          <p14:tracePt t="13899" x="7232650" y="4602163"/>
          <p14:tracePt t="13907" x="7232650" y="4618038"/>
          <p14:tracePt t="13915" x="7265988" y="4618038"/>
          <p14:tracePt t="13923" x="7313613" y="46021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altLang="zh-CN" dirty="0">
              <a:ea typeface="STKaiti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647697" y="1523122"/>
            <a:ext cx="10896606" cy="1235295"/>
          </a:xfrm>
        </p:spPr>
        <p:txBody>
          <a:bodyPr/>
          <a:lstStyle/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</a:t>
            </a:r>
            <a:r>
              <a:rPr lang="en-US" altLang="zh-CN" dirty="0">
                <a:solidFill>
                  <a:srgbClr val="FF00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Pseudo-Classification Based Pseudo-Captioning</a:t>
            </a:r>
          </a:p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provide effective supervision for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noisy data in cross-modal retrieval model training</a:t>
            </a:r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522" y="3250368"/>
            <a:ext cx="1416292" cy="85331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153076" y="3215361"/>
            <a:ext cx="2388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soccer player is beaten to the ball by the soccer player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29629" y="2786835"/>
            <a:ext cx="4724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7A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Memorization Effect Based Data Division</a:t>
            </a:r>
            <a:endParaRPr lang="zh-CN" altLang="en-US" sz="2000" b="1" dirty="0">
              <a:solidFill>
                <a:srgbClr val="FF007A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85461" y="5312991"/>
            <a:ext cx="1092200" cy="106045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912673" y="5312990"/>
            <a:ext cx="1092200" cy="106045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077900" y="5519933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Clean</a:t>
            </a:r>
          </a:p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163512" y="5520050"/>
            <a:ext cx="736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Noisy</a:t>
            </a:r>
          </a:p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</p:cNvCxnSpPr>
          <p:nvPr/>
        </p:nvCxnSpPr>
        <p:spPr>
          <a:xfrm>
            <a:off x="6280698" y="4131436"/>
            <a:ext cx="1" cy="390618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512392" y="5312990"/>
            <a:ext cx="1539844" cy="106045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 flipV="1">
            <a:off x="3077661" y="5843215"/>
            <a:ext cx="2434731" cy="1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  <a:stCxn id="17" idx="1"/>
            <a:endCxn id="28" idx="3"/>
          </p:cNvCxnSpPr>
          <p:nvPr/>
        </p:nvCxnSpPr>
        <p:spPr>
          <a:xfrm flipH="1">
            <a:off x="7052236" y="5843215"/>
            <a:ext cx="2860437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5603782" y="5381433"/>
            <a:ext cx="13388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Two</a:t>
            </a:r>
          </a:p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Component</a:t>
            </a:r>
          </a:p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GMM</a:t>
            </a:r>
            <a:endParaRPr lang="zh-CN" altLang="en-US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348" y="4549806"/>
            <a:ext cx="5092700" cy="318294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39B7AA9-5B31-49C3-960D-56F1E8A4C53E}"/>
              </a:ext>
            </a:extLst>
          </p:cNvPr>
          <p:cNvCxnSpPr>
            <a:cxnSpLocks/>
          </p:cNvCxnSpPr>
          <p:nvPr/>
        </p:nvCxnSpPr>
        <p:spPr>
          <a:xfrm>
            <a:off x="6289327" y="4858330"/>
            <a:ext cx="1" cy="390618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998" y="5459661"/>
            <a:ext cx="781050" cy="29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893373" y="5468798"/>
                <a:ext cx="711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73" y="5468798"/>
                <a:ext cx="711477" cy="276999"/>
              </a:xfrm>
              <a:prstGeom prst="rect">
                <a:avLst/>
              </a:prstGeom>
              <a:blipFill>
                <a:blip r:embed="rId8"/>
                <a:stretch>
                  <a:fillRect l="-3448" r="-3448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 descr="轮播图">
            <a:extLst>
              <a:ext uri="{FF2B5EF4-FFF2-40B4-BE49-F238E27FC236}">
                <a16:creationId xmlns:a16="http://schemas.microsoft.com/office/drawing/2014/main" id="{E30C0E1C-B623-F8D3-5402-5B48D7C829F6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70" b="42470"/>
          <a:stretch>
            <a:fillRect/>
          </a:stretch>
        </p:blipFill>
        <p:spPr bwMode="auto">
          <a:xfrm>
            <a:off x="-2" y="-4724"/>
            <a:ext cx="7747058" cy="8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标题 7">
            <a:extLst>
              <a:ext uri="{FF2B5EF4-FFF2-40B4-BE49-F238E27FC236}">
                <a16:creationId xmlns:a16="http://schemas.microsoft.com/office/drawing/2014/main" id="{9F77EF8E-4694-806E-2E51-2903C4CE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-4724"/>
            <a:ext cx="7747058" cy="874647"/>
          </a:xfrm>
        </p:spPr>
        <p:txBody>
          <a:bodyPr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PC2: Pseudo-Classification Based Pseudo-Captioning for Noisy Correspondence Learning in Cross-Modal Retrieval</a:t>
            </a:r>
            <a:endParaRPr lang="zh-CN" altLang="en-US" sz="2400" dirty="0"/>
          </a:p>
        </p:txBody>
      </p:sp>
      <p:pic>
        <p:nvPicPr>
          <p:cNvPr id="36" name="视频 35">
            <a:extLst>
              <a:ext uri="{FF2B5EF4-FFF2-40B4-BE49-F238E27FC236}">
                <a16:creationId xmlns:a16="http://schemas.microsoft.com/office/drawing/2014/main" id="{ED17DC97-B15A-5A20-8AFE-A663DDEA53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0032000" y="2642868"/>
            <a:ext cx="2160000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62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35"/>
    </mc:Choice>
    <mc:Fallback>
      <p:transition spd="slow" advTm="10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0" x="7313613" y="4602163"/>
          <p14:tracePt t="767" x="7313613" y="4568825"/>
          <p14:tracePt t="777" x="7313613" y="4537075"/>
          <p14:tracePt t="784" x="7313613" y="4479925"/>
          <p14:tracePt t="792" x="7313613" y="4416425"/>
          <p14:tracePt t="801" x="7329488" y="4351338"/>
          <p14:tracePt t="810" x="7345363" y="4270375"/>
          <p14:tracePt t="818" x="7378700" y="4191000"/>
          <p14:tracePt t="832" x="7394575" y="4086225"/>
          <p14:tracePt t="836" x="7450138" y="3989388"/>
          <p14:tracePt t="843" x="7483475" y="3892550"/>
          <p14:tracePt t="852" x="7515225" y="3795713"/>
          <p14:tracePt t="860" x="7546975" y="3706813"/>
          <p14:tracePt t="886" x="7627938" y="3562350"/>
          <p14:tracePt t="897" x="7677150" y="3481388"/>
          <p14:tracePt t="905" x="7773988" y="3344863"/>
          <p14:tracePt t="913" x="7829550" y="3295650"/>
          <p14:tracePt t="922" x="7878763" y="3232150"/>
          <p14:tracePt t="931" x="7926388" y="3182938"/>
          <p14:tracePt t="938" x="7974013" y="3135313"/>
          <p14:tracePt t="947" x="8023225" y="3101975"/>
          <p14:tracePt t="955" x="8070850" y="3062288"/>
          <p14:tracePt t="964" x="8135938" y="3030538"/>
          <p14:tracePt t="972" x="8167688" y="3014663"/>
          <p14:tracePt t="980" x="8224838" y="3014663"/>
          <p14:tracePt t="989" x="8289925" y="2997200"/>
          <p14:tracePt t="996" x="8353425" y="2981325"/>
          <p14:tracePt t="1005" x="8402638" y="2981325"/>
          <p14:tracePt t="1013" x="8434388" y="2981325"/>
          <p14:tracePt t="1023" x="8531225" y="2981325"/>
          <p14:tracePt t="1030" x="8588375" y="2981325"/>
          <p14:tracePt t="1039" x="8620125" y="2981325"/>
          <p14:tracePt t="1048" x="8667750" y="2981325"/>
          <p14:tracePt t="1055" x="8732838" y="2981325"/>
          <p14:tracePt t="1063" x="8764588" y="2981325"/>
          <p14:tracePt t="1073" x="8797925" y="2981325"/>
          <p14:tracePt t="1080" x="8829675" y="2997200"/>
          <p14:tracePt t="1089" x="8861425" y="3014663"/>
          <p14:tracePt t="1096" x="8894763" y="3014663"/>
          <p14:tracePt t="1106" x="8910638" y="3030538"/>
          <p14:tracePt t="1114" x="8942388" y="3030538"/>
          <p14:tracePt t="1122" x="8942388" y="3046413"/>
          <p14:tracePt t="1130" x="8966200" y="3046413"/>
          <p14:tracePt t="1139" x="8982075" y="3062288"/>
          <p14:tracePt t="4163" x="8966200" y="3062288"/>
          <p14:tracePt t="4168" x="8942388" y="3046413"/>
          <p14:tracePt t="4187" x="8926513" y="3046413"/>
          <p14:tracePt t="4195" x="8894763" y="3030538"/>
          <p14:tracePt t="4200" x="8877300" y="3014663"/>
          <p14:tracePt t="4206" x="8845550" y="3014663"/>
          <p14:tracePt t="4214" x="8813800" y="2981325"/>
          <p14:tracePt t="4231" x="8732838" y="2965450"/>
          <p14:tracePt t="4240" x="8701088" y="2949575"/>
          <p14:tracePt t="4252" x="8636000" y="2917825"/>
          <p14:tracePt t="4262" x="8588375" y="2900363"/>
          <p14:tracePt t="4279" x="8515350" y="2868613"/>
          <p14:tracePt t="4286" x="8482013" y="2868613"/>
          <p14:tracePt t="4298" x="8450263" y="2868613"/>
          <p14:tracePt t="4307" x="8418513" y="2868613"/>
          <p14:tracePt t="4319" x="8402638" y="2852738"/>
          <p14:tracePt t="4328" x="8369300" y="2852738"/>
          <p14:tracePt t="4333" x="8353425" y="2852738"/>
          <p14:tracePt t="4339" x="8337550" y="2852738"/>
          <p14:tracePt t="4346" x="8305800" y="2852738"/>
          <p14:tracePt t="4357" x="8272463" y="2852738"/>
          <p14:tracePt t="4364" x="8256588" y="2852738"/>
          <p14:tracePt t="4371" x="8224838" y="2852738"/>
          <p14:tracePt t="4382" x="8208963" y="2852738"/>
          <p14:tracePt t="4389" x="8167688" y="2868613"/>
          <p14:tracePt t="4397" x="8151813" y="2868613"/>
          <p14:tracePt t="4406" x="8120063" y="2868613"/>
          <p14:tracePt t="4414" x="8104188" y="2884488"/>
          <p14:tracePt t="4422" x="8070850" y="2900363"/>
          <p14:tracePt t="4431" x="8039100" y="2917825"/>
          <p14:tracePt t="4439" x="8023225" y="2933700"/>
          <p14:tracePt t="4447" x="7991475" y="2933700"/>
          <p14:tracePt t="4456" x="7958138" y="2965450"/>
          <p14:tracePt t="4465" x="7926388" y="2997200"/>
          <p14:tracePt t="4473" x="7910513" y="2997200"/>
          <p14:tracePt t="4481" x="7878763" y="3014663"/>
          <p14:tracePt t="4489" x="7845425" y="3030538"/>
          <p14:tracePt t="4498" x="7789863" y="3062288"/>
          <p14:tracePt t="4505" x="7773988" y="3086100"/>
          <p14:tracePt t="4514" x="7708900" y="3119438"/>
          <p14:tracePt t="4523" x="7693025" y="3119438"/>
          <p14:tracePt t="4525" x="7659688" y="3135313"/>
          <p14:tracePt t="4533" x="7612063" y="3151188"/>
          <p14:tracePt t="4547" x="7546975" y="3182938"/>
          <p14:tracePt t="4553" x="7515225" y="3198813"/>
          <p14:tracePt t="4565" x="7466013" y="3214688"/>
          <p14:tracePt t="4572" x="7434263" y="3232150"/>
          <p14:tracePt t="4581" x="7378700" y="3263900"/>
          <p14:tracePt t="4589" x="7361238" y="3263900"/>
          <p14:tracePt t="4598" x="7329488" y="3279775"/>
          <p14:tracePt t="4605" x="7297738" y="3295650"/>
          <p14:tracePt t="4615" x="7265988" y="3311525"/>
          <p14:tracePt t="4625" x="7248525" y="3328988"/>
          <p14:tracePt t="4631" x="7232650" y="3344863"/>
          <p14:tracePt t="4639" x="7216775" y="3360738"/>
          <p14:tracePt t="4648" x="7200900" y="3376613"/>
          <p14:tracePt t="4659" x="7185025" y="3376613"/>
          <p14:tracePt t="4664" x="7169150" y="3392488"/>
          <p14:tracePt t="4681" x="7151688" y="3408363"/>
          <p14:tracePt t="4690" x="7151688" y="3433763"/>
          <p14:tracePt t="4698" x="7135813" y="3449638"/>
          <p14:tracePt t="4706" x="7119938" y="3465513"/>
          <p14:tracePt t="4714" x="7119938" y="3497263"/>
          <p14:tracePt t="4722" x="7104063" y="3513138"/>
          <p14:tracePt t="4731" x="7088188" y="3546475"/>
          <p14:tracePt t="4739" x="7088188" y="3578225"/>
          <p14:tracePt t="4748" x="7072313" y="3594100"/>
          <p14:tracePt t="4755" x="7072313" y="3609975"/>
          <p14:tracePt t="4764" x="7072313" y="3643313"/>
          <p14:tracePt t="4773" x="7054850" y="3659188"/>
          <p14:tracePt t="4781" x="7054850" y="3690938"/>
          <p14:tracePt t="4789" x="7054850" y="3722688"/>
          <p14:tracePt t="4798" x="7054850" y="3738563"/>
          <p14:tracePt t="4806" x="7054850" y="3756025"/>
          <p14:tracePt t="4814" x="7054850" y="3795713"/>
          <p14:tracePt t="4823" x="7054850" y="3827463"/>
          <p14:tracePt t="4831" x="7031038" y="3843338"/>
          <p14:tracePt t="4840" x="7031038" y="3860800"/>
          <p14:tracePt t="4847" x="7031038" y="3892550"/>
          <p14:tracePt t="4856" x="7031038" y="3924300"/>
          <p14:tracePt t="4865" x="7031038" y="3940175"/>
          <p14:tracePt t="4873" x="7031038" y="3957638"/>
          <p14:tracePt t="4881" x="7031038" y="3989388"/>
          <p14:tracePt t="4889" x="7031038" y="4005263"/>
          <p14:tracePt t="4897" x="7031038" y="4037013"/>
          <p14:tracePt t="4906" x="7031038" y="4052888"/>
          <p14:tracePt t="4914" x="7031038" y="4086225"/>
          <p14:tracePt t="4922" x="7015163" y="4102100"/>
          <p14:tracePt t="4931" x="7015163" y="4117975"/>
          <p14:tracePt t="4939" x="7015163" y="4133850"/>
          <p14:tracePt t="4948" x="7015163" y="4157663"/>
          <p14:tracePt t="4956" x="7015163" y="4175125"/>
          <p14:tracePt t="4965" x="7015163" y="4191000"/>
          <p14:tracePt t="4973" x="7015163" y="4206875"/>
          <p14:tracePt t="4981" x="7015163" y="4222750"/>
          <p14:tracePt t="4989" x="7015163" y="4238625"/>
          <p14:tracePt t="5006" x="7015163" y="4254500"/>
          <p14:tracePt t="5014" x="7015163" y="4270375"/>
          <p14:tracePt t="5022" x="7015163" y="4287838"/>
          <p14:tracePt t="5039" x="7015163" y="4303713"/>
          <p14:tracePt t="5054" x="7015163" y="4319588"/>
          <p14:tracePt t="5126" x="7015163" y="4335463"/>
          <p14:tracePt t="5150" x="6999288" y="4351338"/>
          <p14:tracePt t="5159" x="6983413" y="4351338"/>
          <p14:tracePt t="5166" x="6967538" y="4367213"/>
          <p14:tracePt t="5174" x="6950075" y="4384675"/>
          <p14:tracePt t="5182" x="6934200" y="4400550"/>
          <p14:tracePt t="5190" x="6902450" y="4400550"/>
          <p14:tracePt t="5202" x="6870700" y="4416425"/>
          <p14:tracePt t="5211" x="6837363" y="4432300"/>
          <p14:tracePt t="5227" x="6789738" y="4448175"/>
          <p14:tracePt t="5236" x="6757988" y="4464050"/>
          <p14:tracePt t="5248" x="6692900" y="4464050"/>
          <p14:tracePt t="5257" x="6651625" y="4479925"/>
          <p14:tracePt t="5270" x="6619875" y="4479925"/>
          <p14:tracePt t="5277" x="6588125" y="4497388"/>
          <p14:tracePt t="5294" x="6538913" y="4497388"/>
          <p14:tracePt t="5301" x="6507163" y="4521200"/>
          <p14:tracePt t="5306" x="6491288" y="4521200"/>
          <p14:tracePt t="5315" x="6459538" y="4521200"/>
          <p14:tracePt t="5324" x="6426200" y="4521200"/>
          <p14:tracePt t="5335" x="6410325" y="4521200"/>
          <p14:tracePt t="5347" x="6394450" y="4521200"/>
          <p14:tracePt t="5356" x="6378575" y="4537075"/>
          <p14:tracePt t="5363" x="6362700" y="4537075"/>
          <p14:tracePt t="5372" x="6345238" y="4537075"/>
          <p14:tracePt t="5381" x="6329363" y="4537075"/>
          <p14:tracePt t="5389" x="6313488" y="4537075"/>
          <p14:tracePt t="5398" x="6297613" y="4537075"/>
          <p14:tracePt t="5414" x="6273800" y="4537075"/>
          <p14:tracePt t="5423" x="6257925" y="4537075"/>
          <p14:tracePt t="5773" x="6297613" y="4521200"/>
          <p14:tracePt t="5781" x="6329363" y="4521200"/>
          <p14:tracePt t="5789" x="6345238" y="4497388"/>
          <p14:tracePt t="5797" x="6410325" y="4464050"/>
          <p14:tracePt t="5805" x="6459538" y="4432300"/>
          <p14:tracePt t="5813" x="6507163" y="4416425"/>
          <p14:tracePt t="5821" x="6572250" y="4384675"/>
          <p14:tracePt t="5829" x="6635750" y="4367213"/>
          <p14:tracePt t="5849" x="6773863" y="4351338"/>
          <p14:tracePt t="5856" x="6837363" y="4335463"/>
          <p14:tracePt t="5864" x="6902450" y="4335463"/>
          <p14:tracePt t="5889" x="7054850" y="4319588"/>
          <p14:tracePt t="5905" x="7104063" y="4319588"/>
          <p14:tracePt t="5915" x="7248525" y="4319588"/>
          <p14:tracePt t="5922" x="7265988" y="4319588"/>
          <p14:tracePt t="5931" x="7313613" y="4319588"/>
          <p14:tracePt t="5938" x="7361238" y="4319588"/>
          <p14:tracePt t="5948" x="7394575" y="4319588"/>
          <p14:tracePt t="5955" x="7434263" y="4319588"/>
          <p14:tracePt t="5964" x="7466013" y="4319588"/>
          <p14:tracePt t="5971" x="7483475" y="4319588"/>
          <p14:tracePt t="5980" x="7515225" y="4319588"/>
          <p14:tracePt t="5988" x="7531100" y="4319588"/>
          <p14:tracePt t="5998" x="7546975" y="4319588"/>
          <p14:tracePt t="6005" x="7562850" y="4319588"/>
          <p14:tracePt t="6014" x="7580313" y="4319588"/>
          <p14:tracePt t="6031" x="7596188" y="4319588"/>
          <p14:tracePt t="6038" x="7612063" y="4319588"/>
          <p14:tracePt t="6061" x="7612063" y="4335463"/>
          <p14:tracePt t="6073" x="7627938" y="4335463"/>
          <p14:tracePt t="6331" x="7643813" y="4335463"/>
          <p14:tracePt t="6347" x="7659688" y="4335463"/>
          <p14:tracePt t="6355" x="7677150" y="4335463"/>
          <p14:tracePt t="6363" x="7693025" y="4335463"/>
          <p14:tracePt t="6380" x="7708900" y="4335463"/>
          <p14:tracePt t="6391" x="7724775" y="4335463"/>
          <p14:tracePt t="6397" x="7740650" y="4351338"/>
          <p14:tracePt t="6406" x="7756525" y="4351338"/>
          <p14:tracePt t="6435" x="7789863" y="4351338"/>
          <p14:tracePt t="6441" x="7805738" y="4351338"/>
          <p14:tracePt t="6460" x="7829550" y="4351338"/>
          <p14:tracePt t="6464" x="7845425" y="4351338"/>
          <p14:tracePt t="6473" x="7861300" y="4351338"/>
          <p14:tracePt t="6504" x="7878763" y="4351338"/>
          <p14:tracePt t="6523" x="7894638" y="4351338"/>
          <p14:tracePt t="6586" x="7910513" y="4351338"/>
          <p14:tracePt t="6614" x="7926388" y="4367213"/>
          <p14:tracePt t="6630" x="7942263" y="4367213"/>
          <p14:tracePt t="6647" x="7958138" y="4367213"/>
          <p14:tracePt t="6663" x="7958138" y="4384675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4473</TotalTime>
  <Words>1379</Words>
  <Application>Microsoft Macintosh PowerPoint</Application>
  <PresentationFormat>宽屏</PresentationFormat>
  <Paragraphs>132</Paragraphs>
  <Slides>16</Slides>
  <Notes>12</Notes>
  <HiddenSlides>0</HiddenSlides>
  <MMClips>16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黑体</vt:lpstr>
      <vt:lpstr>STKaiti</vt:lpstr>
      <vt:lpstr>Arial</vt:lpstr>
      <vt:lpstr>Cambria Math</vt:lpstr>
      <vt:lpstr>Century</vt:lpstr>
      <vt:lpstr>Engravers MT</vt:lpstr>
      <vt:lpstr>Times New Roman</vt:lpstr>
      <vt:lpstr>Office 主题​​</vt:lpstr>
      <vt:lpstr>PowerPoint 演示文稿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PC2: Pseudo-Classification Based Pseudo-Captioning for Noisy Correspondence Learning in Cross-Modal Retrieval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岳 段</cp:lastModifiedBy>
  <cp:revision>363</cp:revision>
  <dcterms:created xsi:type="dcterms:W3CDTF">2024-03-18T02:44:27Z</dcterms:created>
  <dcterms:modified xsi:type="dcterms:W3CDTF">2024-09-09T17:17:15Z</dcterms:modified>
</cp:coreProperties>
</file>